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59" r:id="rId6"/>
    <p:sldId id="261" r:id="rId7"/>
    <p:sldId id="262" r:id="rId8"/>
    <p:sldId id="264" r:id="rId9"/>
    <p:sldId id="263"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FF"/>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48CE8C-9346-4225-8ACB-B4DC73754341}" v="24" dt="2021-03-11T23:19:25.3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556" autoAdjust="0"/>
    <p:restoredTop sz="94660"/>
  </p:normalViewPr>
  <p:slideViewPr>
    <p:cSldViewPr snapToGrid="0">
      <p:cViewPr>
        <p:scale>
          <a:sx n="75" d="100"/>
          <a:sy n="75" d="100"/>
        </p:scale>
        <p:origin x="-4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png>
</file>

<file path=ppt/media/image3.jp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3/11/2021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3/11/2021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3/11/2021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9.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85" name="Group 84">
            <a:extLst>
              <a:ext uri="{FF2B5EF4-FFF2-40B4-BE49-F238E27FC236}">
                <a16:creationId xmlns:a16="http://schemas.microsoft.com/office/drawing/2014/main" id="{1351B104-9B78-4A2B-B970-FA8ABE1CE1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86" name="Rectangle 85">
              <a:extLst>
                <a:ext uri="{FF2B5EF4-FFF2-40B4-BE49-F238E27FC236}">
                  <a16:creationId xmlns:a16="http://schemas.microsoft.com/office/drawing/2014/main" id="{3A130E84-D02F-40FB-9BEB-520239271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7" name="Picture 2">
              <a:extLst>
                <a:ext uri="{FF2B5EF4-FFF2-40B4-BE49-F238E27FC236}">
                  <a16:creationId xmlns:a16="http://schemas.microsoft.com/office/drawing/2014/main" id="{5E142BFD-7D75-4518-BBDF-27C00AB4BC7F}"/>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371C2B48-AD89-42FE-8745-E9DB6E5564FA}"/>
              </a:ext>
            </a:extLst>
          </p:cNvPr>
          <p:cNvSpPr>
            <a:spLocks noGrp="1"/>
          </p:cNvSpPr>
          <p:nvPr>
            <p:ph type="ctrTitle"/>
          </p:nvPr>
        </p:nvSpPr>
        <p:spPr>
          <a:xfrm>
            <a:off x="6615112" y="1122363"/>
            <a:ext cx="4052887" cy="2387600"/>
          </a:xfrm>
        </p:spPr>
        <p:txBody>
          <a:bodyPr>
            <a:normAutofit fontScale="90000"/>
          </a:bodyPr>
          <a:lstStyle/>
          <a:p>
            <a:r>
              <a:rPr lang="en-GB" sz="4100" dirty="0" err="1">
                <a:effectLst>
                  <a:outerShdw blurRad="38100" dist="38100" dir="2700000" algn="tl">
                    <a:srgbClr val="000000">
                      <a:alpha val="43137"/>
                    </a:srgbClr>
                  </a:outerShdw>
                </a:effectLst>
                <a:latin typeface="Arial Black" panose="020B0A04020102020204" pitchFamily="34" charset="0"/>
              </a:rPr>
              <a:t>DatA</a:t>
            </a:r>
            <a:r>
              <a:rPr lang="en-GB" sz="4100" dirty="0">
                <a:effectLst>
                  <a:outerShdw blurRad="38100" dist="38100" dir="2700000" algn="tl">
                    <a:srgbClr val="000000">
                      <a:alpha val="43137"/>
                    </a:srgbClr>
                  </a:outerShdw>
                </a:effectLst>
                <a:latin typeface="Arial Black" panose="020B0A04020102020204" pitchFamily="34" charset="0"/>
              </a:rPr>
              <a:t> breach </a:t>
            </a:r>
            <a:br>
              <a:rPr lang="en-GB" sz="4100" dirty="0">
                <a:effectLst>
                  <a:outerShdw blurRad="38100" dist="38100" dir="2700000" algn="tl">
                    <a:srgbClr val="000000">
                      <a:alpha val="43137"/>
                    </a:srgbClr>
                  </a:outerShdw>
                </a:effectLst>
                <a:latin typeface="Arial Black" panose="020B0A04020102020204" pitchFamily="34" charset="0"/>
              </a:rPr>
            </a:br>
            <a:r>
              <a:rPr lang="en-GB" sz="4100" dirty="0">
                <a:effectLst>
                  <a:outerShdw blurRad="38100" dist="38100" dir="2700000" algn="tl">
                    <a:srgbClr val="000000">
                      <a:alpha val="43137"/>
                    </a:srgbClr>
                  </a:outerShdw>
                </a:effectLst>
                <a:latin typeface="Arial Black" panose="020B0A04020102020204" pitchFamily="34" charset="0"/>
              </a:rPr>
              <a:t>-</a:t>
            </a:r>
            <a:br>
              <a:rPr lang="en-GB" sz="4100" dirty="0">
                <a:effectLst>
                  <a:outerShdw blurRad="38100" dist="38100" dir="2700000" algn="tl">
                    <a:srgbClr val="000000">
                      <a:alpha val="43137"/>
                    </a:srgbClr>
                  </a:outerShdw>
                </a:effectLst>
                <a:latin typeface="Arial Black" panose="020B0A04020102020204" pitchFamily="34" charset="0"/>
              </a:rPr>
            </a:br>
            <a:r>
              <a:rPr lang="en-GB" sz="4100" dirty="0">
                <a:effectLst>
                  <a:outerShdw blurRad="38100" dist="38100" dir="2700000" algn="tl">
                    <a:srgbClr val="000000">
                      <a:alpha val="43137"/>
                    </a:srgbClr>
                  </a:outerShdw>
                </a:effectLst>
                <a:latin typeface="Arial Black" panose="020B0A04020102020204" pitchFamily="34" charset="0"/>
              </a:rPr>
              <a:t>risk assessment</a:t>
            </a:r>
            <a:endParaRPr lang="en-NL" sz="4100" dirty="0">
              <a:effectLst>
                <a:outerShdw blurRad="38100" dist="38100" dir="2700000" algn="tl">
                  <a:srgbClr val="000000">
                    <a:alpha val="43137"/>
                  </a:srgbClr>
                </a:outerShdw>
              </a:effectLst>
              <a:latin typeface="Arial Black" panose="020B0A04020102020204" pitchFamily="34" charset="0"/>
            </a:endParaRPr>
          </a:p>
        </p:txBody>
      </p:sp>
      <p:sp>
        <p:nvSpPr>
          <p:cNvPr id="3" name="Subtitle 2">
            <a:extLst>
              <a:ext uri="{FF2B5EF4-FFF2-40B4-BE49-F238E27FC236}">
                <a16:creationId xmlns:a16="http://schemas.microsoft.com/office/drawing/2014/main" id="{5BD65EBE-DB44-47B4-9A89-433038BED78C}"/>
              </a:ext>
            </a:extLst>
          </p:cNvPr>
          <p:cNvSpPr>
            <a:spLocks noGrp="1"/>
          </p:cNvSpPr>
          <p:nvPr>
            <p:ph type="subTitle" idx="1"/>
          </p:nvPr>
        </p:nvSpPr>
        <p:spPr>
          <a:xfrm>
            <a:off x="6585702" y="3621088"/>
            <a:ext cx="4082297" cy="1655762"/>
          </a:xfrm>
        </p:spPr>
        <p:txBody>
          <a:bodyPr>
            <a:normAutofit/>
          </a:bodyPr>
          <a:lstStyle/>
          <a:p>
            <a:r>
              <a:rPr lang="en-GB" dirty="0">
                <a:effectLst>
                  <a:outerShdw blurRad="38100" dist="38100" dir="2700000" algn="tl">
                    <a:srgbClr val="000000">
                      <a:alpha val="43137"/>
                    </a:srgbClr>
                  </a:outerShdw>
                </a:effectLst>
                <a:latin typeface="Agency FB" panose="020B0503020202020204" pitchFamily="34" charset="0"/>
              </a:rPr>
              <a:t>Final Project by Francesca Mele</a:t>
            </a:r>
            <a:endParaRPr lang="en-NL" dirty="0">
              <a:effectLst>
                <a:outerShdw blurRad="38100" dist="38100" dir="2700000" algn="tl">
                  <a:srgbClr val="000000">
                    <a:alpha val="43137"/>
                  </a:srgbClr>
                </a:outerShdw>
              </a:effectLst>
              <a:latin typeface="Agency FB" panose="020B0503020202020204" pitchFamily="34" charset="0"/>
            </a:endParaRPr>
          </a:p>
        </p:txBody>
      </p:sp>
      <p:pic>
        <p:nvPicPr>
          <p:cNvPr id="5" name="Picture 4" descr="A picture containing electronics, circuit&#10;&#10;Description automatically generated">
            <a:extLst>
              <a:ext uri="{FF2B5EF4-FFF2-40B4-BE49-F238E27FC236}">
                <a16:creationId xmlns:a16="http://schemas.microsoft.com/office/drawing/2014/main" id="{773B2EE8-1AA3-45CA-A263-B624D10584C3}"/>
              </a:ext>
            </a:extLst>
          </p:cNvPr>
          <p:cNvPicPr>
            <a:picLocks noChangeAspect="1"/>
          </p:cNvPicPr>
          <p:nvPr/>
        </p:nvPicPr>
        <p:blipFill rotWithShape="1">
          <a:blip r:embed="rId4"/>
          <a:srcRect l="20727" r="19884" b="-1"/>
          <a:stretch/>
        </p:blipFill>
        <p:spPr>
          <a:xfrm>
            <a:off x="-5597" y="10"/>
            <a:ext cx="6101597" cy="6857990"/>
          </a:xfrm>
          <a:prstGeom prst="rect">
            <a:avLst/>
          </a:prstGeom>
        </p:spPr>
      </p:pic>
      <p:grpSp>
        <p:nvGrpSpPr>
          <p:cNvPr id="89" name="Group 88">
            <a:extLst>
              <a:ext uri="{FF2B5EF4-FFF2-40B4-BE49-F238E27FC236}">
                <a16:creationId xmlns:a16="http://schemas.microsoft.com/office/drawing/2014/main" id="{D4116A08-770E-4DC3-AAB6-E3E8E6CEC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67" name="Rectangle 5">
              <a:extLst>
                <a:ext uri="{FF2B5EF4-FFF2-40B4-BE49-F238E27FC236}">
                  <a16:creationId xmlns:a16="http://schemas.microsoft.com/office/drawing/2014/main" id="{6ADECFB2-F615-49A9-A242-A3D04CADB0B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91" name="Freeform 6">
              <a:extLst>
                <a:ext uri="{FF2B5EF4-FFF2-40B4-BE49-F238E27FC236}">
                  <a16:creationId xmlns:a16="http://schemas.microsoft.com/office/drawing/2014/main" id="{8E1F3AC6-5FF1-401B-91E4-180D1D356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2" name="Freeform 7">
              <a:extLst>
                <a:ext uri="{FF2B5EF4-FFF2-40B4-BE49-F238E27FC236}">
                  <a16:creationId xmlns:a16="http://schemas.microsoft.com/office/drawing/2014/main" id="{72BC7A9D-387B-4877-B8E6-E8ABA6B265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3" name="Rectangle 8">
              <a:extLst>
                <a:ext uri="{FF2B5EF4-FFF2-40B4-BE49-F238E27FC236}">
                  <a16:creationId xmlns:a16="http://schemas.microsoft.com/office/drawing/2014/main" id="{9114560A-27D6-469D-992E-33A55B40BA0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94" name="Freeform 9">
              <a:extLst>
                <a:ext uri="{FF2B5EF4-FFF2-40B4-BE49-F238E27FC236}">
                  <a16:creationId xmlns:a16="http://schemas.microsoft.com/office/drawing/2014/main" id="{CBF136EF-7DC2-47D2-974C-70044B5E9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5" name="Freeform 10">
              <a:extLst>
                <a:ext uri="{FF2B5EF4-FFF2-40B4-BE49-F238E27FC236}">
                  <a16:creationId xmlns:a16="http://schemas.microsoft.com/office/drawing/2014/main" id="{6B03084D-F566-41C4-BE37-870FB5A0D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6" name="Freeform 11">
              <a:extLst>
                <a:ext uri="{FF2B5EF4-FFF2-40B4-BE49-F238E27FC236}">
                  <a16:creationId xmlns:a16="http://schemas.microsoft.com/office/drawing/2014/main" id="{049DC21B-8236-4901-9ADD-E3167ABDE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7" name="Freeform 12">
              <a:extLst>
                <a:ext uri="{FF2B5EF4-FFF2-40B4-BE49-F238E27FC236}">
                  <a16:creationId xmlns:a16="http://schemas.microsoft.com/office/drawing/2014/main" id="{304F4FEB-8B5B-45BA-988C-5FBF41059E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8" name="Freeform 13">
              <a:extLst>
                <a:ext uri="{FF2B5EF4-FFF2-40B4-BE49-F238E27FC236}">
                  <a16:creationId xmlns:a16="http://schemas.microsoft.com/office/drawing/2014/main" id="{E88E24C8-3D76-4C2F-84D1-BC3C2AACA4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9" name="Freeform 14">
              <a:extLst>
                <a:ext uri="{FF2B5EF4-FFF2-40B4-BE49-F238E27FC236}">
                  <a16:creationId xmlns:a16="http://schemas.microsoft.com/office/drawing/2014/main" id="{91C91468-4F8A-42F1-9505-02D924178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0" name="Freeform 15">
              <a:extLst>
                <a:ext uri="{FF2B5EF4-FFF2-40B4-BE49-F238E27FC236}">
                  <a16:creationId xmlns:a16="http://schemas.microsoft.com/office/drawing/2014/main" id="{C22581B1-C426-4189-85D6-C499D6982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1" name="Freeform 16">
              <a:extLst>
                <a:ext uri="{FF2B5EF4-FFF2-40B4-BE49-F238E27FC236}">
                  <a16:creationId xmlns:a16="http://schemas.microsoft.com/office/drawing/2014/main" id="{29DFD4C4-0517-4A6B-B423-E55582618D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2" name="Freeform 17">
              <a:extLst>
                <a:ext uri="{FF2B5EF4-FFF2-40B4-BE49-F238E27FC236}">
                  <a16:creationId xmlns:a16="http://schemas.microsoft.com/office/drawing/2014/main" id="{7ACD84D3-D09D-4C94-99D5-51713A1D6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3" name="Freeform 18">
              <a:extLst>
                <a:ext uri="{FF2B5EF4-FFF2-40B4-BE49-F238E27FC236}">
                  <a16:creationId xmlns:a16="http://schemas.microsoft.com/office/drawing/2014/main" id="{37C2AEAB-1CC9-4A9A-8303-E1E0C12168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4" name="Freeform 19">
              <a:extLst>
                <a:ext uri="{FF2B5EF4-FFF2-40B4-BE49-F238E27FC236}">
                  <a16:creationId xmlns:a16="http://schemas.microsoft.com/office/drawing/2014/main" id="{20ABD348-58FE-4371-AE12-C66FF8CAC3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5" name="Freeform 20">
              <a:extLst>
                <a:ext uri="{FF2B5EF4-FFF2-40B4-BE49-F238E27FC236}">
                  <a16:creationId xmlns:a16="http://schemas.microsoft.com/office/drawing/2014/main" id="{408E0FAA-F0C5-4CB1-95FE-D3D96830FC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6" name="Freeform 21">
              <a:extLst>
                <a:ext uri="{FF2B5EF4-FFF2-40B4-BE49-F238E27FC236}">
                  <a16:creationId xmlns:a16="http://schemas.microsoft.com/office/drawing/2014/main" id="{F83C789F-2881-4822-A724-567720953F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7" name="Freeform 22">
              <a:extLst>
                <a:ext uri="{FF2B5EF4-FFF2-40B4-BE49-F238E27FC236}">
                  <a16:creationId xmlns:a16="http://schemas.microsoft.com/office/drawing/2014/main" id="{6B039120-5C84-4A03-9ADD-32EA6E5D44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8" name="Freeform 23">
              <a:extLst>
                <a:ext uri="{FF2B5EF4-FFF2-40B4-BE49-F238E27FC236}">
                  <a16:creationId xmlns:a16="http://schemas.microsoft.com/office/drawing/2014/main" id="{440E956F-26EB-40C6-B500-1A4BB4ABF7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9" name="Freeform 24">
              <a:extLst>
                <a:ext uri="{FF2B5EF4-FFF2-40B4-BE49-F238E27FC236}">
                  <a16:creationId xmlns:a16="http://schemas.microsoft.com/office/drawing/2014/main" id="{D2449A75-05DC-4791-90F1-335CC6732C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0" name="Freeform 25">
              <a:extLst>
                <a:ext uri="{FF2B5EF4-FFF2-40B4-BE49-F238E27FC236}">
                  <a16:creationId xmlns:a16="http://schemas.microsoft.com/office/drawing/2014/main" id="{2A0F57CD-8F34-4F1D-BFF3-129352250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1" name="Freeform 26">
              <a:extLst>
                <a:ext uri="{FF2B5EF4-FFF2-40B4-BE49-F238E27FC236}">
                  <a16:creationId xmlns:a16="http://schemas.microsoft.com/office/drawing/2014/main" id="{DB0DDCCE-FA18-4790-8F10-67FC66172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2" name="Freeform 27">
              <a:extLst>
                <a:ext uri="{FF2B5EF4-FFF2-40B4-BE49-F238E27FC236}">
                  <a16:creationId xmlns:a16="http://schemas.microsoft.com/office/drawing/2014/main" id="{750A8178-D049-42D4-BA77-A262FE55F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3" name="Freeform 28">
              <a:extLst>
                <a:ext uri="{FF2B5EF4-FFF2-40B4-BE49-F238E27FC236}">
                  <a16:creationId xmlns:a16="http://schemas.microsoft.com/office/drawing/2014/main" id="{B33B9383-8846-404B-85BE-E43F077379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4" name="Freeform 29">
              <a:extLst>
                <a:ext uri="{FF2B5EF4-FFF2-40B4-BE49-F238E27FC236}">
                  <a16:creationId xmlns:a16="http://schemas.microsoft.com/office/drawing/2014/main" id="{79468103-A660-495B-BFDF-8E7D98A09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5" name="Freeform 30">
              <a:extLst>
                <a:ext uri="{FF2B5EF4-FFF2-40B4-BE49-F238E27FC236}">
                  <a16:creationId xmlns:a16="http://schemas.microsoft.com/office/drawing/2014/main" id="{06F4CC44-94E1-47AF-893C-19C4A4AB40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6" name="Freeform 31">
              <a:extLst>
                <a:ext uri="{FF2B5EF4-FFF2-40B4-BE49-F238E27FC236}">
                  <a16:creationId xmlns:a16="http://schemas.microsoft.com/office/drawing/2014/main" id="{E87F601E-2166-4FAE-AF96-2A1B17E46E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7" name="Freeform 32">
              <a:extLst>
                <a:ext uri="{FF2B5EF4-FFF2-40B4-BE49-F238E27FC236}">
                  <a16:creationId xmlns:a16="http://schemas.microsoft.com/office/drawing/2014/main" id="{DCDE2745-7AA5-416B-AC78-93C6EAE5D4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8" name="Rectangle 33">
              <a:extLst>
                <a:ext uri="{FF2B5EF4-FFF2-40B4-BE49-F238E27FC236}">
                  <a16:creationId xmlns:a16="http://schemas.microsoft.com/office/drawing/2014/main" id="{7D5F7E44-496F-4025-AFD8-7EEC67AC180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19" name="Freeform 34">
              <a:extLst>
                <a:ext uri="{FF2B5EF4-FFF2-40B4-BE49-F238E27FC236}">
                  <a16:creationId xmlns:a16="http://schemas.microsoft.com/office/drawing/2014/main" id="{FA8ED221-FD77-4CD0-A9B9-3F97E40DCD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0" name="Freeform 35">
              <a:extLst>
                <a:ext uri="{FF2B5EF4-FFF2-40B4-BE49-F238E27FC236}">
                  <a16:creationId xmlns:a16="http://schemas.microsoft.com/office/drawing/2014/main" id="{94922F75-95BC-435D-B4BB-BCE65BACC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1" name="Freeform 36">
              <a:extLst>
                <a:ext uri="{FF2B5EF4-FFF2-40B4-BE49-F238E27FC236}">
                  <a16:creationId xmlns:a16="http://schemas.microsoft.com/office/drawing/2014/main" id="{CFB94884-EF28-419D-9147-20B2C9B1A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2" name="Freeform 37">
              <a:extLst>
                <a:ext uri="{FF2B5EF4-FFF2-40B4-BE49-F238E27FC236}">
                  <a16:creationId xmlns:a16="http://schemas.microsoft.com/office/drawing/2014/main" id="{94C72871-F5AC-46D1-97EF-94E4070A7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3" name="Freeform 38">
              <a:extLst>
                <a:ext uri="{FF2B5EF4-FFF2-40B4-BE49-F238E27FC236}">
                  <a16:creationId xmlns:a16="http://schemas.microsoft.com/office/drawing/2014/main" id="{03ED1B15-6247-43B3-BEAE-DB699DE29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4" name="Freeform 39">
              <a:extLst>
                <a:ext uri="{FF2B5EF4-FFF2-40B4-BE49-F238E27FC236}">
                  <a16:creationId xmlns:a16="http://schemas.microsoft.com/office/drawing/2014/main" id="{FA3EA466-B483-4B4A-9FCB-9FFA8E538F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5" name="Freeform 40">
              <a:extLst>
                <a:ext uri="{FF2B5EF4-FFF2-40B4-BE49-F238E27FC236}">
                  <a16:creationId xmlns:a16="http://schemas.microsoft.com/office/drawing/2014/main" id="{CCE5E17C-696E-46EB-B70D-5862742169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6" name="Freeform 41">
              <a:extLst>
                <a:ext uri="{FF2B5EF4-FFF2-40B4-BE49-F238E27FC236}">
                  <a16:creationId xmlns:a16="http://schemas.microsoft.com/office/drawing/2014/main" id="{AB6022EC-6D09-4098-9A97-5A911C08C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7" name="Freeform 42">
              <a:extLst>
                <a:ext uri="{FF2B5EF4-FFF2-40B4-BE49-F238E27FC236}">
                  <a16:creationId xmlns:a16="http://schemas.microsoft.com/office/drawing/2014/main" id="{7E18073E-1315-4400-ABD9-C34AEAFBFF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8" name="Freeform 43">
              <a:extLst>
                <a:ext uri="{FF2B5EF4-FFF2-40B4-BE49-F238E27FC236}">
                  <a16:creationId xmlns:a16="http://schemas.microsoft.com/office/drawing/2014/main" id="{5510509E-411D-4F1B-BDC6-3E56668963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9" name="Freeform 44">
              <a:extLst>
                <a:ext uri="{FF2B5EF4-FFF2-40B4-BE49-F238E27FC236}">
                  <a16:creationId xmlns:a16="http://schemas.microsoft.com/office/drawing/2014/main" id="{46F1A7E1-EC01-4288-87AE-C3B6434BD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0" name="Rectangle 45">
              <a:extLst>
                <a:ext uri="{FF2B5EF4-FFF2-40B4-BE49-F238E27FC236}">
                  <a16:creationId xmlns:a16="http://schemas.microsoft.com/office/drawing/2014/main" id="{F7BBA432-5463-415B-BA54-3AA2B92D28B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31" name="Freeform 46">
              <a:extLst>
                <a:ext uri="{FF2B5EF4-FFF2-40B4-BE49-F238E27FC236}">
                  <a16:creationId xmlns:a16="http://schemas.microsoft.com/office/drawing/2014/main" id="{66E19F01-137B-4A95-9313-CE6F778066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2" name="Freeform 47">
              <a:extLst>
                <a:ext uri="{FF2B5EF4-FFF2-40B4-BE49-F238E27FC236}">
                  <a16:creationId xmlns:a16="http://schemas.microsoft.com/office/drawing/2014/main" id="{38C0AACC-51F2-424F-9988-F3B621941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3" name="Freeform 48">
              <a:extLst>
                <a:ext uri="{FF2B5EF4-FFF2-40B4-BE49-F238E27FC236}">
                  <a16:creationId xmlns:a16="http://schemas.microsoft.com/office/drawing/2014/main" id="{7364A775-01A6-4012-88CF-58FDDBE4CB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4" name="Freeform 49">
              <a:extLst>
                <a:ext uri="{FF2B5EF4-FFF2-40B4-BE49-F238E27FC236}">
                  <a16:creationId xmlns:a16="http://schemas.microsoft.com/office/drawing/2014/main" id="{C8C770C5-535A-4F1B-81CA-FD6F32C09A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5" name="Freeform 50">
              <a:extLst>
                <a:ext uri="{FF2B5EF4-FFF2-40B4-BE49-F238E27FC236}">
                  <a16:creationId xmlns:a16="http://schemas.microsoft.com/office/drawing/2014/main" id="{55F9C3EF-BEB8-4836-8DE0-319E54496E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6" name="Freeform 51">
              <a:extLst>
                <a:ext uri="{FF2B5EF4-FFF2-40B4-BE49-F238E27FC236}">
                  <a16:creationId xmlns:a16="http://schemas.microsoft.com/office/drawing/2014/main" id="{0976D9A1-85FC-406B-8AEA-AE3C056A40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7" name="Freeform 52">
              <a:extLst>
                <a:ext uri="{FF2B5EF4-FFF2-40B4-BE49-F238E27FC236}">
                  <a16:creationId xmlns:a16="http://schemas.microsoft.com/office/drawing/2014/main" id="{68BC6126-2A3A-4F1D-A565-BEF620660A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8" name="Freeform 53">
              <a:extLst>
                <a:ext uri="{FF2B5EF4-FFF2-40B4-BE49-F238E27FC236}">
                  <a16:creationId xmlns:a16="http://schemas.microsoft.com/office/drawing/2014/main" id="{D8C7B98D-F83E-485D-B01D-270242E8FD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9" name="Freeform 54">
              <a:extLst>
                <a:ext uri="{FF2B5EF4-FFF2-40B4-BE49-F238E27FC236}">
                  <a16:creationId xmlns:a16="http://schemas.microsoft.com/office/drawing/2014/main" id="{93D5E722-D236-478A-A13F-8FA4141D94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0" name="Freeform 55">
              <a:extLst>
                <a:ext uri="{FF2B5EF4-FFF2-40B4-BE49-F238E27FC236}">
                  <a16:creationId xmlns:a16="http://schemas.microsoft.com/office/drawing/2014/main" id="{ABE1456F-F283-4BD5-A1B9-EF2423B68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1" name="Freeform 56">
              <a:extLst>
                <a:ext uri="{FF2B5EF4-FFF2-40B4-BE49-F238E27FC236}">
                  <a16:creationId xmlns:a16="http://schemas.microsoft.com/office/drawing/2014/main" id="{E4D1AC66-8164-4BBC-89D5-69FE7A4FC2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2" name="Freeform 57">
              <a:extLst>
                <a:ext uri="{FF2B5EF4-FFF2-40B4-BE49-F238E27FC236}">
                  <a16:creationId xmlns:a16="http://schemas.microsoft.com/office/drawing/2014/main" id="{845A8868-488C-447D-979F-7E01B82AC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3" name="Freeform 58">
              <a:extLst>
                <a:ext uri="{FF2B5EF4-FFF2-40B4-BE49-F238E27FC236}">
                  <a16:creationId xmlns:a16="http://schemas.microsoft.com/office/drawing/2014/main" id="{948639B9-9B88-432B-914E-6B70BAEB1D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145" name="Group 144">
            <a:extLst>
              <a:ext uri="{FF2B5EF4-FFF2-40B4-BE49-F238E27FC236}">
                <a16:creationId xmlns:a16="http://schemas.microsoft.com/office/drawing/2014/main" id="{77EB1C59-16D1-4C5E-9775-50CB40E022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46" name="Freeform 32">
              <a:extLst>
                <a:ext uri="{FF2B5EF4-FFF2-40B4-BE49-F238E27FC236}">
                  <a16:creationId xmlns:a16="http://schemas.microsoft.com/office/drawing/2014/main" id="{08680D14-7FE7-4522-B5EE-76447F833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7" name="Freeform 33">
              <a:extLst>
                <a:ext uri="{FF2B5EF4-FFF2-40B4-BE49-F238E27FC236}">
                  <a16:creationId xmlns:a16="http://schemas.microsoft.com/office/drawing/2014/main" id="{D82C01B5-EC9C-4883-B130-115321E8B3E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8" name="Freeform 34">
              <a:extLst>
                <a:ext uri="{FF2B5EF4-FFF2-40B4-BE49-F238E27FC236}">
                  <a16:creationId xmlns:a16="http://schemas.microsoft.com/office/drawing/2014/main" id="{DBBE5E83-362F-4EA7-A96D-0BC830A217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9" name="Freeform 35">
              <a:extLst>
                <a:ext uri="{FF2B5EF4-FFF2-40B4-BE49-F238E27FC236}">
                  <a16:creationId xmlns:a16="http://schemas.microsoft.com/office/drawing/2014/main" id="{3971FE03-8B37-43AF-8842-8D4411C3C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0" name="Freeform 36">
              <a:extLst>
                <a:ext uri="{FF2B5EF4-FFF2-40B4-BE49-F238E27FC236}">
                  <a16:creationId xmlns:a16="http://schemas.microsoft.com/office/drawing/2014/main" id="{8E4E3D41-4CF7-4D15-854A-C4330D3900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1" name="Freeform 37">
              <a:extLst>
                <a:ext uri="{FF2B5EF4-FFF2-40B4-BE49-F238E27FC236}">
                  <a16:creationId xmlns:a16="http://schemas.microsoft.com/office/drawing/2014/main" id="{78B649D7-3C5D-462D-B06A-D065135FE8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2" name="Freeform 38">
              <a:extLst>
                <a:ext uri="{FF2B5EF4-FFF2-40B4-BE49-F238E27FC236}">
                  <a16:creationId xmlns:a16="http://schemas.microsoft.com/office/drawing/2014/main" id="{7A3DDEF1-D28A-48D9-8E48-B2003DF2EE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3" name="Freeform 39">
              <a:extLst>
                <a:ext uri="{FF2B5EF4-FFF2-40B4-BE49-F238E27FC236}">
                  <a16:creationId xmlns:a16="http://schemas.microsoft.com/office/drawing/2014/main" id="{4A56A02B-D000-45AB-B7DB-E47CA8E777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4" name="Freeform 40">
              <a:extLst>
                <a:ext uri="{FF2B5EF4-FFF2-40B4-BE49-F238E27FC236}">
                  <a16:creationId xmlns:a16="http://schemas.microsoft.com/office/drawing/2014/main" id="{343CE08B-7325-4244-99EA-5E58C982DB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5" name="Rectangle 41">
              <a:extLst>
                <a:ext uri="{FF2B5EF4-FFF2-40B4-BE49-F238E27FC236}">
                  <a16:creationId xmlns:a16="http://schemas.microsoft.com/office/drawing/2014/main" id="{7F08E29E-A67F-410A-A810-7000201BFA8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pic>
        <p:nvPicPr>
          <p:cNvPr id="7" name="Picture 6" descr="A blue square with white text&#10;&#10;Description automatically generated with medium confidence">
            <a:extLst>
              <a:ext uri="{FF2B5EF4-FFF2-40B4-BE49-F238E27FC236}">
                <a16:creationId xmlns:a16="http://schemas.microsoft.com/office/drawing/2014/main" id="{E2C79636-E6EE-40F4-A0AF-5C4F6C53E4E5}"/>
              </a:ext>
            </a:extLst>
          </p:cNvPr>
          <p:cNvPicPr>
            <a:picLocks noChangeAspect="1"/>
          </p:cNvPicPr>
          <p:nvPr/>
        </p:nvPicPr>
        <p:blipFill>
          <a:blip r:embed="rId5"/>
          <a:stretch>
            <a:fillRect/>
          </a:stretch>
        </p:blipFill>
        <p:spPr>
          <a:xfrm>
            <a:off x="5681661" y="5779422"/>
            <a:ext cx="828676" cy="815053"/>
          </a:xfrm>
          <a:prstGeom prst="rect">
            <a:avLst/>
          </a:prstGeom>
        </p:spPr>
      </p:pic>
    </p:spTree>
    <p:extLst>
      <p:ext uri="{BB962C8B-B14F-4D97-AF65-F5344CB8AC3E}">
        <p14:creationId xmlns:p14="http://schemas.microsoft.com/office/powerpoint/2010/main" val="1203182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96"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97" name="Group 100">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02"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03"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4"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5"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06"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7"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8"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9"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0"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1"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2"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3"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4"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5"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6"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7"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8"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9"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0"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1"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2"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3"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4"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5"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6"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7"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8"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9"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0"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31"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2"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3"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4"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5"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6"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7"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8"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9"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0"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1"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2"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43"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4"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5"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6"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7"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8"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9"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0"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1"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2"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3"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4"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5"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98" name="Group 156">
            <a:extLst>
              <a:ext uri="{FF2B5EF4-FFF2-40B4-BE49-F238E27FC236}">
                <a16:creationId xmlns:a16="http://schemas.microsoft.com/office/drawing/2014/main" id="{068ACACB-DD9E-4155-84BF-8E4D43DEC1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0" name="Rectangle 157">
              <a:extLst>
                <a:ext uri="{FF2B5EF4-FFF2-40B4-BE49-F238E27FC236}">
                  <a16:creationId xmlns:a16="http://schemas.microsoft.com/office/drawing/2014/main" id="{8A7B0AF6-6256-4262-A76E-47B08EAB9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9" name="Picture 2">
              <a:extLst>
                <a:ext uri="{FF2B5EF4-FFF2-40B4-BE49-F238E27FC236}">
                  <a16:creationId xmlns:a16="http://schemas.microsoft.com/office/drawing/2014/main" id="{8034A3B1-2FBE-4771-84C6-797415E99D22}"/>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Text&#10;&#10;Description automatically generated">
            <a:extLst>
              <a:ext uri="{FF2B5EF4-FFF2-40B4-BE49-F238E27FC236}">
                <a16:creationId xmlns:a16="http://schemas.microsoft.com/office/drawing/2014/main" id="{1B9082EB-04F1-4221-8FDB-9D5D0D27440C}"/>
              </a:ext>
            </a:extLst>
          </p:cNvPr>
          <p:cNvPicPr>
            <a:picLocks noChangeAspect="1"/>
          </p:cNvPicPr>
          <p:nvPr/>
        </p:nvPicPr>
        <p:blipFill rotWithShape="1">
          <a:blip r:embed="rId4">
            <a:duotone>
              <a:prstClr val="black"/>
              <a:schemeClr val="accent5">
                <a:tint val="45000"/>
                <a:satMod val="400000"/>
              </a:schemeClr>
            </a:duotone>
            <a:alphaModFix/>
          </a:blip>
          <a:srcRect l="5214" r="2368"/>
          <a:stretch/>
        </p:blipFill>
        <p:spPr>
          <a:xfrm>
            <a:off x="3611" y="-152390"/>
            <a:ext cx="12188389" cy="6857990"/>
          </a:xfrm>
          <a:prstGeom prst="rect">
            <a:avLst/>
          </a:prstGeom>
        </p:spPr>
      </p:pic>
      <p:grpSp>
        <p:nvGrpSpPr>
          <p:cNvPr id="156" name="Group 160">
            <a:extLst>
              <a:ext uri="{FF2B5EF4-FFF2-40B4-BE49-F238E27FC236}">
                <a16:creationId xmlns:a16="http://schemas.microsoft.com/office/drawing/2014/main" id="{BF3AEE19-128A-4FF8-954B-A9724F42E0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60" name="Round Diagonal Corner Rectangle 7">
              <a:extLst>
                <a:ext uri="{FF2B5EF4-FFF2-40B4-BE49-F238E27FC236}">
                  <a16:creationId xmlns:a16="http://schemas.microsoft.com/office/drawing/2014/main" id="{80F57FCB-2163-4EF8-B6A7-023F6B877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3" name="Group 162">
              <a:extLst>
                <a:ext uri="{FF2B5EF4-FFF2-40B4-BE49-F238E27FC236}">
                  <a16:creationId xmlns:a16="http://schemas.microsoft.com/office/drawing/2014/main" id="{77AB9C7F-4D09-4E13-BD9A-E5C14E37AFD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64" name="Freeform 32">
                <a:extLst>
                  <a:ext uri="{FF2B5EF4-FFF2-40B4-BE49-F238E27FC236}">
                    <a16:creationId xmlns:a16="http://schemas.microsoft.com/office/drawing/2014/main" id="{043B40A6-216C-4409-942A-16B4141973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65" name="Freeform 33">
                <a:extLst>
                  <a:ext uri="{FF2B5EF4-FFF2-40B4-BE49-F238E27FC236}">
                    <a16:creationId xmlns:a16="http://schemas.microsoft.com/office/drawing/2014/main" id="{6F5ED6F5-BEC7-4798-943B-12105A5178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66" name="Freeform 34">
                <a:extLst>
                  <a:ext uri="{FF2B5EF4-FFF2-40B4-BE49-F238E27FC236}">
                    <a16:creationId xmlns:a16="http://schemas.microsoft.com/office/drawing/2014/main" id="{45C6ABB9-CB59-444A-9A14-96A037BC42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67" name="Freeform 37">
                <a:extLst>
                  <a:ext uri="{FF2B5EF4-FFF2-40B4-BE49-F238E27FC236}">
                    <a16:creationId xmlns:a16="http://schemas.microsoft.com/office/drawing/2014/main" id="{C5F74DA3-506A-4911-BADD-B5DADFA9C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68" name="Freeform 35">
                <a:extLst>
                  <a:ext uri="{FF2B5EF4-FFF2-40B4-BE49-F238E27FC236}">
                    <a16:creationId xmlns:a16="http://schemas.microsoft.com/office/drawing/2014/main" id="{364BA096-7428-4C20-ABC8-CEBBC3E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69" name="Freeform 36">
                <a:extLst>
                  <a:ext uri="{FF2B5EF4-FFF2-40B4-BE49-F238E27FC236}">
                    <a16:creationId xmlns:a16="http://schemas.microsoft.com/office/drawing/2014/main" id="{25CA3B41-F8C1-48AF-B4B0-83A0E662AA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70" name="Freeform 38">
                <a:extLst>
                  <a:ext uri="{FF2B5EF4-FFF2-40B4-BE49-F238E27FC236}">
                    <a16:creationId xmlns:a16="http://schemas.microsoft.com/office/drawing/2014/main" id="{A2E4BFFC-0D72-4691-AC6F-6D446092C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71" name="Freeform 39">
                <a:extLst>
                  <a:ext uri="{FF2B5EF4-FFF2-40B4-BE49-F238E27FC236}">
                    <a16:creationId xmlns:a16="http://schemas.microsoft.com/office/drawing/2014/main" id="{7E81AA48-AA02-4008-9B21-B1BB05042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72" name="Freeform 40">
                <a:extLst>
                  <a:ext uri="{FF2B5EF4-FFF2-40B4-BE49-F238E27FC236}">
                    <a16:creationId xmlns:a16="http://schemas.microsoft.com/office/drawing/2014/main" id="{08B8F28E-CB03-4B11-8575-F1AB3A12A3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73" name="Rectangle 41">
                <a:extLst>
                  <a:ext uri="{FF2B5EF4-FFF2-40B4-BE49-F238E27FC236}">
                    <a16:creationId xmlns:a16="http://schemas.microsoft.com/office/drawing/2014/main" id="{6F2B917E-B873-4E35-8D18-F116784B50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174" name="Freeform 32">
                <a:extLst>
                  <a:ext uri="{FF2B5EF4-FFF2-40B4-BE49-F238E27FC236}">
                    <a16:creationId xmlns:a16="http://schemas.microsoft.com/office/drawing/2014/main" id="{DA0EBFF7-C330-4AEE-806E-6A2D74542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75" name="Freeform 33">
                <a:extLst>
                  <a:ext uri="{FF2B5EF4-FFF2-40B4-BE49-F238E27FC236}">
                    <a16:creationId xmlns:a16="http://schemas.microsoft.com/office/drawing/2014/main" id="{2A66CF61-D72F-4E03-B74E-4BDD67D1CA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76" name="Freeform 34">
                <a:extLst>
                  <a:ext uri="{FF2B5EF4-FFF2-40B4-BE49-F238E27FC236}">
                    <a16:creationId xmlns:a16="http://schemas.microsoft.com/office/drawing/2014/main" id="{04DE5338-105A-4EB0-8FE2-D41DC2F984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77" name="Freeform 37">
                <a:extLst>
                  <a:ext uri="{FF2B5EF4-FFF2-40B4-BE49-F238E27FC236}">
                    <a16:creationId xmlns:a16="http://schemas.microsoft.com/office/drawing/2014/main" id="{C9A1C85F-5B5B-47FA-8C0C-66F75C274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78" name="Freeform 35">
                <a:extLst>
                  <a:ext uri="{FF2B5EF4-FFF2-40B4-BE49-F238E27FC236}">
                    <a16:creationId xmlns:a16="http://schemas.microsoft.com/office/drawing/2014/main" id="{75F79533-DD24-4E6A-83A1-9E21DF5651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79" name="Freeform 36">
                <a:extLst>
                  <a:ext uri="{FF2B5EF4-FFF2-40B4-BE49-F238E27FC236}">
                    <a16:creationId xmlns:a16="http://schemas.microsoft.com/office/drawing/2014/main" id="{376D6142-024F-4BD4-95B7-A6D05EF59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0" name="Freeform 38">
                <a:extLst>
                  <a:ext uri="{FF2B5EF4-FFF2-40B4-BE49-F238E27FC236}">
                    <a16:creationId xmlns:a16="http://schemas.microsoft.com/office/drawing/2014/main" id="{CD28FD54-698D-4BAD-92FC-2897067450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1" name="Freeform 39">
                <a:extLst>
                  <a:ext uri="{FF2B5EF4-FFF2-40B4-BE49-F238E27FC236}">
                    <a16:creationId xmlns:a16="http://schemas.microsoft.com/office/drawing/2014/main" id="{47EFA16F-61E8-404C-840D-A8AE44F51F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2" name="Freeform 40">
                <a:extLst>
                  <a:ext uri="{FF2B5EF4-FFF2-40B4-BE49-F238E27FC236}">
                    <a16:creationId xmlns:a16="http://schemas.microsoft.com/office/drawing/2014/main" id="{09E4A29B-6AEB-4F87-9189-F506B278A7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3" name="Rectangle 41">
                <a:extLst>
                  <a:ext uri="{FF2B5EF4-FFF2-40B4-BE49-F238E27FC236}">
                    <a16:creationId xmlns:a16="http://schemas.microsoft.com/office/drawing/2014/main" id="{338E5AEE-F711-46EB-9890-E720C8B8523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E672013-D59E-491D-9324-525BB2B86536}"/>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a:effectLst>
                  <a:outerShdw blurRad="38100" dist="38100" dir="2700000" algn="tl">
                    <a:srgbClr val="000000">
                      <a:alpha val="43137"/>
                    </a:srgbClr>
                  </a:outerShdw>
                </a:effectLst>
              </a:rPr>
              <a:t>QUESTIONS?</a:t>
            </a:r>
          </a:p>
        </p:txBody>
      </p:sp>
      <p:sp>
        <p:nvSpPr>
          <p:cNvPr id="3" name="Text Placeholder 2">
            <a:extLst>
              <a:ext uri="{FF2B5EF4-FFF2-40B4-BE49-F238E27FC236}">
                <a16:creationId xmlns:a16="http://schemas.microsoft.com/office/drawing/2014/main" id="{FE56C566-CFDA-402A-BA93-F20D86D21BBB}"/>
              </a:ext>
            </a:extLst>
          </p:cNvPr>
          <p:cNvSpPr>
            <a:spLocks noGrp="1"/>
          </p:cNvSpPr>
          <p:nvPr>
            <p:ph type="body" idx="1"/>
          </p:nvPr>
        </p:nvSpPr>
        <p:spPr>
          <a:xfrm>
            <a:off x="2667001" y="3602038"/>
            <a:ext cx="6857999" cy="953029"/>
          </a:xfrm>
        </p:spPr>
        <p:txBody>
          <a:bodyPr vert="horz" lIns="91440" tIns="45720" rIns="91440" bIns="45720" rtlCol="0">
            <a:normAutofit/>
          </a:bodyPr>
          <a:lstStyle/>
          <a:p>
            <a:pPr algn="ctr"/>
            <a:r>
              <a:rPr lang="en-US" sz="2000" dirty="0">
                <a:solidFill>
                  <a:schemeClr val="tx2"/>
                </a:solidFill>
              </a:rPr>
              <a:t>Thank you for the attention</a:t>
            </a:r>
          </a:p>
        </p:txBody>
      </p:sp>
      <p:pic>
        <p:nvPicPr>
          <p:cNvPr id="7" name="Picture 6" descr="A blue square with white text&#10;&#10;Description automatically generated with medium confidence">
            <a:extLst>
              <a:ext uri="{FF2B5EF4-FFF2-40B4-BE49-F238E27FC236}">
                <a16:creationId xmlns:a16="http://schemas.microsoft.com/office/drawing/2014/main" id="{5751F688-6ADD-45A4-92F8-322FD2D712BD}"/>
              </a:ext>
            </a:extLst>
          </p:cNvPr>
          <p:cNvPicPr>
            <a:picLocks noChangeAspect="1"/>
          </p:cNvPicPr>
          <p:nvPr/>
        </p:nvPicPr>
        <p:blipFill>
          <a:blip r:embed="rId5"/>
          <a:stretch>
            <a:fillRect/>
          </a:stretch>
        </p:blipFill>
        <p:spPr>
          <a:xfrm>
            <a:off x="5651629" y="4321804"/>
            <a:ext cx="1026855" cy="1009975"/>
          </a:xfrm>
          <a:prstGeom prst="rect">
            <a:avLst/>
          </a:prstGeom>
        </p:spPr>
      </p:pic>
    </p:spTree>
    <p:extLst>
      <p:ext uri="{BB962C8B-B14F-4D97-AF65-F5344CB8AC3E}">
        <p14:creationId xmlns:p14="http://schemas.microsoft.com/office/powerpoint/2010/main" val="23825373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DE242-20DF-42AB-942D-4D7F12E6B83F}"/>
              </a:ext>
            </a:extLst>
          </p:cNvPr>
          <p:cNvSpPr>
            <a:spLocks noGrp="1"/>
          </p:cNvSpPr>
          <p:nvPr>
            <p:ph type="title"/>
          </p:nvPr>
        </p:nvSpPr>
        <p:spPr>
          <a:xfrm>
            <a:off x="5529579" y="694069"/>
            <a:ext cx="5632131" cy="1478570"/>
          </a:xfrm>
        </p:spPr>
        <p:txBody>
          <a:bodyPr>
            <a:normAutofit/>
          </a:bodyPr>
          <a:lstStyle/>
          <a:p>
            <a:r>
              <a:rPr lang="en-GB" sz="2800" cap="none" dirty="0">
                <a:effectLst>
                  <a:outerShdw blurRad="38100" dist="38100" dir="2700000" algn="tl">
                    <a:srgbClr val="000000">
                      <a:alpha val="43137"/>
                    </a:srgbClr>
                  </a:outerShdw>
                </a:effectLst>
                <a:latin typeface="Arial Black" panose="020B0A04020102020204" pitchFamily="34" charset="0"/>
              </a:rPr>
              <a:t>2017 - The big announcement and the giant problem.</a:t>
            </a:r>
            <a:endParaRPr lang="en-NL" sz="2800" cap="none" dirty="0">
              <a:effectLst>
                <a:outerShdw blurRad="38100" dist="38100" dir="2700000" algn="tl">
                  <a:srgbClr val="000000">
                    <a:alpha val="43137"/>
                  </a:srgbClr>
                </a:outerShdw>
              </a:effectLst>
              <a:latin typeface="Arial Black" panose="020B0A04020102020204" pitchFamily="34" charset="0"/>
            </a:endParaRPr>
          </a:p>
        </p:txBody>
      </p:sp>
      <p:pic>
        <p:nvPicPr>
          <p:cNvPr id="5" name="Content Placeholder 4" descr="A picture containing text, person&#10;&#10;Description automatically generated">
            <a:extLst>
              <a:ext uri="{FF2B5EF4-FFF2-40B4-BE49-F238E27FC236}">
                <a16:creationId xmlns:a16="http://schemas.microsoft.com/office/drawing/2014/main" id="{EBA14790-AF5A-44F8-9EB6-984326E709E7}"/>
              </a:ext>
            </a:extLst>
          </p:cNvPr>
          <p:cNvPicPr>
            <a:picLocks noGrp="1" noChangeAspect="1"/>
          </p:cNvPicPr>
          <p:nvPr>
            <p:ph idx="1"/>
          </p:nvPr>
        </p:nvPicPr>
        <p:blipFill>
          <a:blip r:embed="rId2"/>
          <a:stretch>
            <a:fillRect/>
          </a:stretch>
        </p:blipFill>
        <p:spPr>
          <a:xfrm>
            <a:off x="1144590" y="694069"/>
            <a:ext cx="3888794" cy="5203162"/>
          </a:xfrm>
        </p:spPr>
      </p:pic>
      <p:sp>
        <p:nvSpPr>
          <p:cNvPr id="6" name="Title 1">
            <a:extLst>
              <a:ext uri="{FF2B5EF4-FFF2-40B4-BE49-F238E27FC236}">
                <a16:creationId xmlns:a16="http://schemas.microsoft.com/office/drawing/2014/main" id="{9DBB1EDD-0E39-4F27-9654-EE835B4F5AAB}"/>
              </a:ext>
            </a:extLst>
          </p:cNvPr>
          <p:cNvSpPr txBox="1">
            <a:spLocks/>
          </p:cNvSpPr>
          <p:nvPr/>
        </p:nvSpPr>
        <p:spPr>
          <a:xfrm>
            <a:off x="5529579" y="4957921"/>
            <a:ext cx="5632131"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GB" sz="2800" cap="none" dirty="0">
                <a:solidFill>
                  <a:srgbClr val="FFFF00"/>
                </a:solidFill>
                <a:effectLst>
                  <a:outerShdw blurRad="38100" dist="38100" dir="2700000" algn="tl">
                    <a:srgbClr val="000000">
                      <a:alpha val="43137"/>
                    </a:srgbClr>
                  </a:outerShdw>
                </a:effectLst>
                <a:latin typeface="Arial Black" panose="020B0A04020102020204" pitchFamily="34" charset="0"/>
              </a:rPr>
              <a:t>How do we dodge a bullet?</a:t>
            </a:r>
            <a:endParaRPr lang="en-NL" sz="2800" cap="none" dirty="0">
              <a:solidFill>
                <a:srgbClr val="FFFF00"/>
              </a:solidFill>
              <a:effectLst>
                <a:outerShdw blurRad="38100" dist="38100" dir="2700000" algn="tl">
                  <a:srgbClr val="000000">
                    <a:alpha val="43137"/>
                  </a:srgbClr>
                </a:outerShdw>
              </a:effectLst>
              <a:latin typeface="Arial Black" panose="020B0A04020102020204" pitchFamily="34" charset="0"/>
            </a:endParaRPr>
          </a:p>
        </p:txBody>
      </p:sp>
      <p:sp>
        <p:nvSpPr>
          <p:cNvPr id="10" name="Title 1">
            <a:extLst>
              <a:ext uri="{FF2B5EF4-FFF2-40B4-BE49-F238E27FC236}">
                <a16:creationId xmlns:a16="http://schemas.microsoft.com/office/drawing/2014/main" id="{9EE0B01D-566C-44B1-9DE5-590478361197}"/>
              </a:ext>
            </a:extLst>
          </p:cNvPr>
          <p:cNvSpPr txBox="1">
            <a:spLocks/>
          </p:cNvSpPr>
          <p:nvPr/>
        </p:nvSpPr>
        <p:spPr>
          <a:xfrm>
            <a:off x="5529579" y="1950430"/>
            <a:ext cx="5632131"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endParaRPr lang="en-GB" sz="2800" cap="none" dirty="0">
              <a:solidFill>
                <a:srgbClr val="FFFF00"/>
              </a:solidFill>
              <a:effectLst>
                <a:outerShdw blurRad="38100" dist="38100" dir="2700000" algn="tl">
                  <a:srgbClr val="000000">
                    <a:alpha val="43137"/>
                  </a:srgbClr>
                </a:outerShdw>
              </a:effectLst>
              <a:latin typeface="Arial Black" panose="020B0A04020102020204" pitchFamily="34" charset="0"/>
            </a:endParaRPr>
          </a:p>
        </p:txBody>
      </p:sp>
    </p:spTree>
    <p:extLst>
      <p:ext uri="{BB962C8B-B14F-4D97-AF65-F5344CB8AC3E}">
        <p14:creationId xmlns:p14="http://schemas.microsoft.com/office/powerpoint/2010/main" val="2858302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4412F-DB42-4B36-9A3B-1486FA6F5E06}"/>
              </a:ext>
            </a:extLst>
          </p:cNvPr>
          <p:cNvSpPr>
            <a:spLocks noGrp="1"/>
          </p:cNvSpPr>
          <p:nvPr>
            <p:ph type="title"/>
          </p:nvPr>
        </p:nvSpPr>
        <p:spPr/>
        <p:txBody>
          <a:bodyPr/>
          <a:lstStyle/>
          <a:p>
            <a:pPr algn="ctr"/>
            <a:r>
              <a:rPr lang="en-GB" dirty="0">
                <a:effectLst>
                  <a:outerShdw blurRad="38100" dist="38100" dir="2700000" algn="tl">
                    <a:srgbClr val="000000">
                      <a:alpha val="43137"/>
                    </a:srgbClr>
                  </a:outerShdw>
                </a:effectLst>
              </a:rPr>
              <a:t>Informative choices and road signs:</a:t>
            </a:r>
            <a:br>
              <a:rPr lang="en-GB" dirty="0">
                <a:effectLst>
                  <a:outerShdw blurRad="38100" dist="38100" dir="2700000" algn="tl">
                    <a:srgbClr val="000000">
                      <a:alpha val="43137"/>
                    </a:srgbClr>
                  </a:outerShdw>
                </a:effectLst>
              </a:rPr>
            </a:br>
            <a:r>
              <a:rPr lang="en-GB" u="sng" dirty="0">
                <a:effectLst>
                  <a:outerShdw blurRad="38100" dist="38100" dir="2700000" algn="tl">
                    <a:srgbClr val="000000">
                      <a:alpha val="43137"/>
                    </a:srgbClr>
                  </a:outerShdw>
                </a:effectLst>
              </a:rPr>
              <a:t>the driver and the investor </a:t>
            </a:r>
            <a:endParaRPr lang="en-NL" u="sng" dirty="0">
              <a:effectLst>
                <a:outerShdw blurRad="38100" dist="38100" dir="2700000" algn="tl">
                  <a:srgbClr val="000000">
                    <a:alpha val="43137"/>
                  </a:srgbClr>
                </a:outerShdw>
              </a:effectLst>
            </a:endParaRPr>
          </a:p>
        </p:txBody>
      </p:sp>
      <p:pic>
        <p:nvPicPr>
          <p:cNvPr id="5" name="Content Placeholder 4" descr="A picture containing text, queen&#10;&#10;Description automatically generated">
            <a:extLst>
              <a:ext uri="{FF2B5EF4-FFF2-40B4-BE49-F238E27FC236}">
                <a16:creationId xmlns:a16="http://schemas.microsoft.com/office/drawing/2014/main" id="{A26E9300-6E53-4FCB-AA48-45462B065C1D}"/>
              </a:ext>
            </a:extLst>
          </p:cNvPr>
          <p:cNvPicPr>
            <a:picLocks noGrp="1" noChangeAspect="1"/>
          </p:cNvPicPr>
          <p:nvPr>
            <p:ph idx="1"/>
          </p:nvPr>
        </p:nvPicPr>
        <p:blipFill>
          <a:blip r:embed="rId2"/>
          <a:stretch>
            <a:fillRect/>
          </a:stretch>
        </p:blipFill>
        <p:spPr>
          <a:xfrm>
            <a:off x="3450028" y="2097088"/>
            <a:ext cx="5288768" cy="3541712"/>
          </a:xfrm>
        </p:spPr>
      </p:pic>
    </p:spTree>
    <p:extLst>
      <p:ext uri="{BB962C8B-B14F-4D97-AF65-F5344CB8AC3E}">
        <p14:creationId xmlns:p14="http://schemas.microsoft.com/office/powerpoint/2010/main" val="545130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0C095-06F5-45A3-8FE3-3AECF75F8830}"/>
              </a:ext>
            </a:extLst>
          </p:cNvPr>
          <p:cNvSpPr>
            <a:spLocks noGrp="1"/>
          </p:cNvSpPr>
          <p:nvPr>
            <p:ph type="title"/>
          </p:nvPr>
        </p:nvSpPr>
        <p:spPr>
          <a:xfrm>
            <a:off x="1055688" y="300774"/>
            <a:ext cx="9905998" cy="1478570"/>
          </a:xfrm>
        </p:spPr>
        <p:txBody>
          <a:bodyPr/>
          <a:lstStyle/>
          <a:p>
            <a:r>
              <a:rPr lang="en-GB" dirty="0">
                <a:effectLst>
                  <a:outerShdw blurRad="38100" dist="38100" dir="2700000" algn="tl">
                    <a:srgbClr val="000000">
                      <a:alpha val="43137"/>
                    </a:srgbClr>
                  </a:outerShdw>
                </a:effectLst>
              </a:rPr>
              <a:t>PRIVACY RIGHTS CLEARING HOUSE</a:t>
            </a:r>
            <a:br>
              <a:rPr lang="en-GB" dirty="0">
                <a:effectLst>
                  <a:outerShdw blurRad="38100" dist="38100" dir="2700000" algn="tl">
                    <a:srgbClr val="000000">
                      <a:alpha val="43137"/>
                    </a:srgbClr>
                  </a:outerShdw>
                </a:effectLst>
              </a:rPr>
            </a:br>
            <a:r>
              <a:rPr lang="en-GB" dirty="0">
                <a:effectLst>
                  <a:outerShdw blurRad="38100" dist="38100" dir="2700000" algn="tl">
                    <a:srgbClr val="000000">
                      <a:alpha val="43137"/>
                    </a:srgbClr>
                  </a:outerShdw>
                </a:effectLst>
              </a:rPr>
              <a:t>DATASET (2005-2019)</a:t>
            </a:r>
            <a:endParaRPr lang="en-NL" dirty="0">
              <a:effectLst>
                <a:outerShdw blurRad="38100" dist="38100" dir="2700000" algn="tl">
                  <a:srgbClr val="000000">
                    <a:alpha val="43137"/>
                  </a:srgbClr>
                </a:outerShdw>
              </a:effectLst>
            </a:endParaRPr>
          </a:p>
        </p:txBody>
      </p:sp>
      <p:pic>
        <p:nvPicPr>
          <p:cNvPr id="5" name="Content Placeholder 4" descr="Logo&#10;&#10;Description automatically generated with low confidence">
            <a:extLst>
              <a:ext uri="{FF2B5EF4-FFF2-40B4-BE49-F238E27FC236}">
                <a16:creationId xmlns:a16="http://schemas.microsoft.com/office/drawing/2014/main" id="{AA04723A-7A92-4CC6-9EB2-311357519CAC}"/>
              </a:ext>
            </a:extLst>
          </p:cNvPr>
          <p:cNvPicPr>
            <a:picLocks noGrp="1" noChangeAspect="1"/>
          </p:cNvPicPr>
          <p:nvPr>
            <p:ph sz="half" idx="1"/>
          </p:nvPr>
        </p:nvPicPr>
        <p:blipFill>
          <a:blip r:embed="rId2"/>
          <a:stretch>
            <a:fillRect/>
          </a:stretch>
        </p:blipFill>
        <p:spPr>
          <a:xfrm>
            <a:off x="8388283" y="467190"/>
            <a:ext cx="2463927" cy="977950"/>
          </a:xfrm>
        </p:spPr>
      </p:pic>
      <p:sp>
        <p:nvSpPr>
          <p:cNvPr id="7" name="Content Placeholder 6">
            <a:extLst>
              <a:ext uri="{FF2B5EF4-FFF2-40B4-BE49-F238E27FC236}">
                <a16:creationId xmlns:a16="http://schemas.microsoft.com/office/drawing/2014/main" id="{D60BDA7A-7598-4A65-9FFF-F07B34932FE2}"/>
              </a:ext>
            </a:extLst>
          </p:cNvPr>
          <p:cNvSpPr>
            <a:spLocks noGrp="1"/>
          </p:cNvSpPr>
          <p:nvPr>
            <p:ph sz="half" idx="2"/>
          </p:nvPr>
        </p:nvSpPr>
        <p:spPr>
          <a:xfrm>
            <a:off x="8081960" y="1774740"/>
            <a:ext cx="3362324" cy="3541714"/>
          </a:xfrm>
        </p:spPr>
        <p:txBody>
          <a:bodyPr>
            <a:normAutofit fontScale="25000" lnSpcReduction="20000"/>
          </a:bodyPr>
          <a:lstStyle/>
          <a:p>
            <a:pPr marL="0" indent="0" algn="l">
              <a:buNone/>
            </a:pPr>
            <a:r>
              <a:rPr lang="en-GB" sz="4800" b="1" i="0" dirty="0">
                <a:solidFill>
                  <a:srgbClr val="CC6600"/>
                </a:solidFill>
                <a:effectLst>
                  <a:outerShdw blurRad="38100" dist="38100" dir="2700000" algn="tl">
                    <a:srgbClr val="000000">
                      <a:alpha val="43137"/>
                    </a:srgbClr>
                  </a:outerShdw>
                </a:effectLst>
                <a:latin typeface="Arial Black" panose="020B0A04020102020204" pitchFamily="34" charset="0"/>
              </a:rPr>
              <a:t>TYPE OF </a:t>
            </a:r>
            <a:r>
              <a:rPr lang="en-GB" sz="4800" b="1" i="0" dirty="0">
                <a:solidFill>
                  <a:srgbClr val="FF0000"/>
                </a:solidFill>
                <a:effectLst>
                  <a:outerShdw blurRad="38100" dist="38100" dir="2700000" algn="tl">
                    <a:srgbClr val="000000">
                      <a:alpha val="43137"/>
                    </a:srgbClr>
                  </a:outerShdw>
                </a:effectLst>
                <a:latin typeface="Arial Black" panose="020B0A04020102020204" pitchFamily="34" charset="0"/>
              </a:rPr>
              <a:t>BUSINESS</a:t>
            </a:r>
          </a:p>
          <a:p>
            <a:pPr algn="l"/>
            <a:r>
              <a:rPr lang="en-GB" sz="4800" b="1" i="0" dirty="0">
                <a:solidFill>
                  <a:schemeClr val="bg1"/>
                </a:solidFill>
                <a:effectLst>
                  <a:outerShdw blurRad="38100" dist="38100" dir="2700000" algn="tl">
                    <a:srgbClr val="000000">
                      <a:alpha val="43137"/>
                    </a:srgbClr>
                  </a:outerShdw>
                </a:effectLst>
                <a:latin typeface="Arial Black" panose="020B0A04020102020204" pitchFamily="34" charset="0"/>
              </a:rPr>
              <a:t>BSF</a:t>
            </a:r>
            <a:br>
              <a:rPr lang="en-GB" sz="4400" b="0" i="0" dirty="0">
                <a:effectLst/>
                <a:latin typeface="Arial Black" panose="020B0A04020102020204" pitchFamily="34" charset="0"/>
              </a:rPr>
            </a:br>
            <a:r>
              <a:rPr lang="en-GB" sz="4400" b="0" i="0" dirty="0">
                <a:effectLst/>
                <a:latin typeface="Arial Black" panose="020B0A04020102020204" pitchFamily="34" charset="0"/>
              </a:rPr>
              <a:t>Businesses (Financial and Insurance Services)</a:t>
            </a:r>
          </a:p>
          <a:p>
            <a:pPr algn="l"/>
            <a:r>
              <a:rPr lang="en-GB" sz="4800" b="1" i="0" dirty="0">
                <a:solidFill>
                  <a:schemeClr val="bg1"/>
                </a:solidFill>
                <a:effectLst>
                  <a:outerShdw blurRad="38100" dist="38100" dir="2700000" algn="tl">
                    <a:srgbClr val="000000">
                      <a:alpha val="43137"/>
                    </a:srgbClr>
                  </a:outerShdw>
                </a:effectLst>
                <a:latin typeface="Arial Black" panose="020B0A04020102020204" pitchFamily="34" charset="0"/>
              </a:rPr>
              <a:t>BSO</a:t>
            </a:r>
            <a:br>
              <a:rPr lang="en-GB" sz="4400" b="0" i="0" dirty="0">
                <a:effectLst/>
                <a:latin typeface="Arial Black" panose="020B0A04020102020204" pitchFamily="34" charset="0"/>
              </a:rPr>
            </a:br>
            <a:r>
              <a:rPr lang="en-GB" sz="4400" b="0" i="0" dirty="0">
                <a:effectLst/>
                <a:latin typeface="Arial Black" panose="020B0A04020102020204" pitchFamily="34" charset="0"/>
              </a:rPr>
              <a:t>Businesses (Other)</a:t>
            </a:r>
          </a:p>
          <a:p>
            <a:pPr algn="l"/>
            <a:r>
              <a:rPr lang="en-GB" sz="4800" b="1" i="0" dirty="0">
                <a:solidFill>
                  <a:schemeClr val="bg1"/>
                </a:solidFill>
                <a:effectLst>
                  <a:outerShdw blurRad="38100" dist="38100" dir="2700000" algn="tl">
                    <a:srgbClr val="000000">
                      <a:alpha val="43137"/>
                    </a:srgbClr>
                  </a:outerShdw>
                </a:effectLst>
                <a:latin typeface="Arial Black" panose="020B0A04020102020204" pitchFamily="34" charset="0"/>
              </a:rPr>
              <a:t>BSR</a:t>
            </a:r>
            <a:br>
              <a:rPr lang="en-GB" sz="4400" b="0" i="0" dirty="0">
                <a:effectLst/>
                <a:latin typeface="Arial Black" panose="020B0A04020102020204" pitchFamily="34" charset="0"/>
              </a:rPr>
            </a:br>
            <a:r>
              <a:rPr lang="en-GB" sz="4400" b="0" i="0" dirty="0">
                <a:effectLst/>
                <a:latin typeface="Arial Black" panose="020B0A04020102020204" pitchFamily="34" charset="0"/>
              </a:rPr>
              <a:t>Businesses (Retail/Merchant including Online Retail)</a:t>
            </a:r>
          </a:p>
          <a:p>
            <a:pPr algn="l"/>
            <a:r>
              <a:rPr lang="en-GB" sz="4800" b="1" i="0" dirty="0">
                <a:solidFill>
                  <a:schemeClr val="bg1"/>
                </a:solidFill>
                <a:effectLst>
                  <a:outerShdw blurRad="38100" dist="38100" dir="2700000" algn="tl">
                    <a:srgbClr val="000000">
                      <a:alpha val="43137"/>
                    </a:srgbClr>
                  </a:outerShdw>
                </a:effectLst>
                <a:latin typeface="Arial Black" panose="020B0A04020102020204" pitchFamily="34" charset="0"/>
              </a:rPr>
              <a:t>EDU</a:t>
            </a:r>
            <a:br>
              <a:rPr lang="en-GB" sz="4400" b="0" i="0" dirty="0">
                <a:effectLst/>
                <a:latin typeface="Arial Black" panose="020B0A04020102020204" pitchFamily="34" charset="0"/>
              </a:rPr>
            </a:br>
            <a:r>
              <a:rPr lang="en-GB" sz="4400" b="0" i="0" dirty="0">
                <a:effectLst/>
                <a:latin typeface="Arial Black" panose="020B0A04020102020204" pitchFamily="34" charset="0"/>
              </a:rPr>
              <a:t>Educational Institutions</a:t>
            </a:r>
          </a:p>
          <a:p>
            <a:pPr algn="l"/>
            <a:r>
              <a:rPr lang="en-GB" sz="4400" b="1" i="0" dirty="0">
                <a:solidFill>
                  <a:schemeClr val="bg1"/>
                </a:solidFill>
                <a:effectLst>
                  <a:outerShdw blurRad="38100" dist="38100" dir="2700000" algn="tl">
                    <a:srgbClr val="000000">
                      <a:alpha val="43137"/>
                    </a:srgbClr>
                  </a:outerShdw>
                </a:effectLst>
                <a:latin typeface="Arial Black" panose="020B0A04020102020204" pitchFamily="34" charset="0"/>
              </a:rPr>
              <a:t>GOV</a:t>
            </a:r>
            <a:br>
              <a:rPr lang="en-GB" sz="4400" b="0" i="0" dirty="0">
                <a:effectLst/>
                <a:latin typeface="Arial Black" panose="020B0A04020102020204" pitchFamily="34" charset="0"/>
              </a:rPr>
            </a:br>
            <a:r>
              <a:rPr lang="en-GB" sz="4400" b="0" i="0" dirty="0">
                <a:effectLst/>
                <a:latin typeface="Arial Black" panose="020B0A04020102020204" pitchFamily="34" charset="0"/>
              </a:rPr>
              <a:t>Government &amp; Military</a:t>
            </a:r>
          </a:p>
          <a:p>
            <a:pPr algn="l"/>
            <a:r>
              <a:rPr lang="en-GB" sz="4800" b="1" i="0" dirty="0">
                <a:solidFill>
                  <a:schemeClr val="bg1"/>
                </a:solidFill>
                <a:effectLst>
                  <a:outerShdw blurRad="38100" dist="38100" dir="2700000" algn="tl">
                    <a:srgbClr val="000000">
                      <a:alpha val="43137"/>
                    </a:srgbClr>
                  </a:outerShdw>
                </a:effectLst>
                <a:latin typeface="Arial Black" panose="020B0A04020102020204" pitchFamily="34" charset="0"/>
              </a:rPr>
              <a:t>MED</a:t>
            </a:r>
            <a:br>
              <a:rPr lang="en-GB" sz="4400" b="0" i="0" dirty="0">
                <a:effectLst/>
                <a:latin typeface="Arial Black" panose="020B0A04020102020204" pitchFamily="34" charset="0"/>
              </a:rPr>
            </a:br>
            <a:r>
              <a:rPr lang="en-GB" sz="4400" b="0" i="0" dirty="0">
                <a:effectLst/>
                <a:latin typeface="Arial Black" panose="020B0A04020102020204" pitchFamily="34" charset="0"/>
              </a:rPr>
              <a:t>Healthcare, Medical Providers and Medical Insurance Services</a:t>
            </a:r>
          </a:p>
          <a:p>
            <a:pPr algn="l"/>
            <a:r>
              <a:rPr lang="en-GB" sz="4800" b="1" i="0" dirty="0">
                <a:solidFill>
                  <a:schemeClr val="bg1"/>
                </a:solidFill>
                <a:effectLst>
                  <a:outerShdw blurRad="38100" dist="38100" dir="2700000" algn="tl">
                    <a:srgbClr val="000000">
                      <a:alpha val="43137"/>
                    </a:srgbClr>
                  </a:outerShdw>
                </a:effectLst>
                <a:latin typeface="Arial Black" panose="020B0A04020102020204" pitchFamily="34" charset="0"/>
              </a:rPr>
              <a:t>NGO</a:t>
            </a:r>
            <a:br>
              <a:rPr lang="en-GB" sz="4400" b="0" i="0" dirty="0">
                <a:effectLst/>
                <a:latin typeface="Arial Black" panose="020B0A04020102020204" pitchFamily="34" charset="0"/>
              </a:rPr>
            </a:br>
            <a:r>
              <a:rPr lang="en-GB" sz="4400" b="0" i="0" dirty="0">
                <a:effectLst/>
                <a:latin typeface="Arial Black" panose="020B0A04020102020204" pitchFamily="34" charset="0"/>
              </a:rPr>
              <a:t>Non-profits</a:t>
            </a:r>
          </a:p>
          <a:p>
            <a:endParaRPr lang="en-NL" dirty="0"/>
          </a:p>
        </p:txBody>
      </p:sp>
      <p:sp>
        <p:nvSpPr>
          <p:cNvPr id="6" name="Title 1">
            <a:extLst>
              <a:ext uri="{FF2B5EF4-FFF2-40B4-BE49-F238E27FC236}">
                <a16:creationId xmlns:a16="http://schemas.microsoft.com/office/drawing/2014/main" id="{882E94DE-C73C-4215-A725-1D887AD2642F}"/>
              </a:ext>
            </a:extLst>
          </p:cNvPr>
          <p:cNvSpPr txBox="1">
            <a:spLocks/>
          </p:cNvSpPr>
          <p:nvPr/>
        </p:nvSpPr>
        <p:spPr>
          <a:xfrm>
            <a:off x="1141413" y="1728152"/>
            <a:ext cx="9905998" cy="17008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marL="571500" indent="-571500">
              <a:buFont typeface="Arial" panose="020B0604020202020204" pitchFamily="34" charset="0"/>
              <a:buChar char="•"/>
            </a:pPr>
            <a:endParaRPr lang="en-NL" dirty="0"/>
          </a:p>
        </p:txBody>
      </p:sp>
      <p:sp>
        <p:nvSpPr>
          <p:cNvPr id="8" name="Content Placeholder 6">
            <a:extLst>
              <a:ext uri="{FF2B5EF4-FFF2-40B4-BE49-F238E27FC236}">
                <a16:creationId xmlns:a16="http://schemas.microsoft.com/office/drawing/2014/main" id="{E64DA800-FCDD-4741-B26C-33EE1C0C800D}"/>
              </a:ext>
            </a:extLst>
          </p:cNvPr>
          <p:cNvSpPr txBox="1">
            <a:spLocks/>
          </p:cNvSpPr>
          <p:nvPr/>
        </p:nvSpPr>
        <p:spPr>
          <a:xfrm>
            <a:off x="887415" y="1611555"/>
            <a:ext cx="6761161" cy="3467102"/>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l">
              <a:buNone/>
            </a:pPr>
            <a:r>
              <a:rPr lang="en-GB" sz="4800" b="0" i="0" dirty="0">
                <a:solidFill>
                  <a:srgbClr val="CC6600"/>
                </a:solidFill>
                <a:effectLst>
                  <a:outerShdw blurRad="38100" dist="38100" dir="2700000" algn="tl">
                    <a:srgbClr val="000000">
                      <a:alpha val="43137"/>
                    </a:srgbClr>
                  </a:outerShdw>
                </a:effectLst>
                <a:latin typeface="Arial Black" panose="020B0A04020102020204" pitchFamily="34" charset="0"/>
              </a:rPr>
              <a:t>TYPE OF </a:t>
            </a:r>
            <a:r>
              <a:rPr lang="en-GB" sz="4800" b="0" i="0" dirty="0">
                <a:solidFill>
                  <a:srgbClr val="FF0000"/>
                </a:solidFill>
                <a:effectLst>
                  <a:outerShdw blurRad="38100" dist="38100" dir="2700000" algn="tl">
                    <a:srgbClr val="000000">
                      <a:alpha val="43137"/>
                    </a:srgbClr>
                  </a:outerShdw>
                </a:effectLst>
                <a:latin typeface="Arial Black" panose="020B0A04020102020204" pitchFamily="34" charset="0"/>
              </a:rPr>
              <a:t>BREACH</a:t>
            </a:r>
          </a:p>
          <a:p>
            <a:pPr algn="l"/>
            <a:r>
              <a:rPr lang="en-GB" sz="4400" b="1" i="0" dirty="0">
                <a:solidFill>
                  <a:srgbClr val="000000"/>
                </a:solidFill>
                <a:effectLst>
                  <a:outerShdw blurRad="38100" dist="38100" dir="2700000" algn="tl">
                    <a:srgbClr val="000000">
                      <a:alpha val="43137"/>
                    </a:srgbClr>
                  </a:outerShdw>
                </a:effectLst>
                <a:latin typeface="Arial Black" panose="020B0A04020102020204" pitchFamily="34" charset="0"/>
              </a:rPr>
              <a:t>CARD</a:t>
            </a:r>
            <a:br>
              <a:rPr lang="en-GB" sz="4400" b="0" i="0" dirty="0">
                <a:solidFill>
                  <a:srgbClr val="000000"/>
                </a:solidFill>
                <a:effectLst/>
                <a:latin typeface="Arial Black" panose="020B0A04020102020204" pitchFamily="34" charset="0"/>
              </a:rPr>
            </a:br>
            <a:r>
              <a:rPr lang="en-GB" sz="4400" b="0" i="0" dirty="0">
                <a:effectLst/>
                <a:latin typeface="Arial Black" panose="020B0A04020102020204" pitchFamily="34" charset="0"/>
              </a:rPr>
              <a:t>Fraud Involving Debit and Credit Cards Not Via Hacking (skimming devices at point-of-service terminals, etc.)</a:t>
            </a:r>
          </a:p>
          <a:p>
            <a:pPr algn="l"/>
            <a:r>
              <a:rPr lang="en-GB" sz="4400" b="1" i="0" dirty="0">
                <a:solidFill>
                  <a:srgbClr val="000000"/>
                </a:solidFill>
                <a:effectLst>
                  <a:outerShdw blurRad="38100" dist="38100" dir="2700000" algn="tl">
                    <a:srgbClr val="000000">
                      <a:alpha val="43137"/>
                    </a:srgbClr>
                  </a:outerShdw>
                </a:effectLst>
                <a:latin typeface="Arial Black" panose="020B0A04020102020204" pitchFamily="34" charset="0"/>
              </a:rPr>
              <a:t>HACK</a:t>
            </a:r>
            <a:br>
              <a:rPr lang="en-GB" sz="4400" b="0" i="0" dirty="0">
                <a:solidFill>
                  <a:srgbClr val="000000"/>
                </a:solidFill>
                <a:effectLst/>
                <a:latin typeface="Arial Black" panose="020B0A04020102020204" pitchFamily="34" charset="0"/>
              </a:rPr>
            </a:br>
            <a:r>
              <a:rPr lang="en-GB" sz="4400" b="0" i="0" dirty="0">
                <a:effectLst/>
                <a:latin typeface="Arial Black" panose="020B0A04020102020204" pitchFamily="34" charset="0"/>
              </a:rPr>
              <a:t>Hacked by an Outside Party or Infected by Malware</a:t>
            </a:r>
          </a:p>
          <a:p>
            <a:pPr algn="l"/>
            <a:r>
              <a:rPr lang="en-GB" sz="4400" b="1" i="0" dirty="0">
                <a:solidFill>
                  <a:srgbClr val="000000"/>
                </a:solidFill>
                <a:effectLst>
                  <a:outerShdw blurRad="38100" dist="38100" dir="2700000" algn="tl">
                    <a:srgbClr val="000000">
                      <a:alpha val="43137"/>
                    </a:srgbClr>
                  </a:outerShdw>
                </a:effectLst>
                <a:latin typeface="Arial Black" panose="020B0A04020102020204" pitchFamily="34" charset="0"/>
              </a:rPr>
              <a:t>INSD</a:t>
            </a:r>
            <a:br>
              <a:rPr lang="en-GB" sz="4400" b="0" i="0" dirty="0">
                <a:solidFill>
                  <a:srgbClr val="000000"/>
                </a:solidFill>
                <a:effectLst/>
                <a:latin typeface="Arial Black" panose="020B0A04020102020204" pitchFamily="34" charset="0"/>
              </a:rPr>
            </a:br>
            <a:r>
              <a:rPr lang="en-GB" sz="4400" b="0" i="0" dirty="0">
                <a:effectLst/>
                <a:latin typeface="Arial Black" panose="020B0A04020102020204" pitchFamily="34" charset="0"/>
              </a:rPr>
              <a:t>Insider (employee, contractor or customer)</a:t>
            </a:r>
          </a:p>
          <a:p>
            <a:pPr algn="l"/>
            <a:r>
              <a:rPr lang="en-GB" sz="4400" b="1" i="0" dirty="0">
                <a:solidFill>
                  <a:srgbClr val="000000"/>
                </a:solidFill>
                <a:effectLst>
                  <a:outerShdw blurRad="38100" dist="38100" dir="2700000" algn="tl">
                    <a:srgbClr val="000000">
                      <a:alpha val="43137"/>
                    </a:srgbClr>
                  </a:outerShdw>
                </a:effectLst>
                <a:latin typeface="Arial Black" panose="020B0A04020102020204" pitchFamily="34" charset="0"/>
              </a:rPr>
              <a:t>PHYS</a:t>
            </a:r>
            <a:br>
              <a:rPr lang="en-GB" sz="4400" b="0" i="0" dirty="0">
                <a:solidFill>
                  <a:srgbClr val="000000"/>
                </a:solidFill>
                <a:effectLst/>
                <a:latin typeface="Arial Black" panose="020B0A04020102020204" pitchFamily="34" charset="0"/>
              </a:rPr>
            </a:br>
            <a:r>
              <a:rPr lang="en-GB" sz="4400" b="0" i="0" dirty="0">
                <a:effectLst/>
                <a:latin typeface="Arial Black" panose="020B0A04020102020204" pitchFamily="34" charset="0"/>
              </a:rPr>
              <a:t>Physical (paper documents that are lost, discarded or stolen)</a:t>
            </a:r>
          </a:p>
          <a:p>
            <a:pPr algn="l"/>
            <a:r>
              <a:rPr lang="en-GB" sz="4400" b="1" i="0" dirty="0">
                <a:solidFill>
                  <a:srgbClr val="000000"/>
                </a:solidFill>
                <a:effectLst>
                  <a:outerShdw blurRad="38100" dist="38100" dir="2700000" algn="tl">
                    <a:srgbClr val="000000">
                      <a:alpha val="43137"/>
                    </a:srgbClr>
                  </a:outerShdw>
                </a:effectLst>
                <a:latin typeface="Arial Black" panose="020B0A04020102020204" pitchFamily="34" charset="0"/>
              </a:rPr>
              <a:t>PORT</a:t>
            </a:r>
            <a:br>
              <a:rPr lang="en-GB" sz="4400" b="0" i="0" dirty="0">
                <a:solidFill>
                  <a:srgbClr val="000000"/>
                </a:solidFill>
                <a:effectLst/>
                <a:latin typeface="Arial Black" panose="020B0A04020102020204" pitchFamily="34" charset="0"/>
              </a:rPr>
            </a:br>
            <a:r>
              <a:rPr lang="en-GB" sz="4400" b="0" i="0" dirty="0">
                <a:effectLst/>
                <a:latin typeface="Arial Black" panose="020B0A04020102020204" pitchFamily="34" charset="0"/>
              </a:rPr>
              <a:t>Portable Device (lost, discarded or stolen laptop, PDA, smartphone, memory stick, CDs, hard drive, data tape, etc.)</a:t>
            </a:r>
          </a:p>
          <a:p>
            <a:pPr algn="l"/>
            <a:r>
              <a:rPr lang="en-GB" sz="4400" b="1" i="0" dirty="0">
                <a:solidFill>
                  <a:srgbClr val="000000"/>
                </a:solidFill>
                <a:effectLst>
                  <a:outerShdw blurRad="38100" dist="38100" dir="2700000" algn="tl">
                    <a:srgbClr val="000000">
                      <a:alpha val="43137"/>
                    </a:srgbClr>
                  </a:outerShdw>
                </a:effectLst>
                <a:latin typeface="Arial Black" panose="020B0A04020102020204" pitchFamily="34" charset="0"/>
              </a:rPr>
              <a:t>STAT</a:t>
            </a:r>
            <a:br>
              <a:rPr lang="en-GB" sz="4400" b="0" i="0" dirty="0">
                <a:solidFill>
                  <a:srgbClr val="000000"/>
                </a:solidFill>
                <a:effectLst/>
                <a:latin typeface="Arial Black" panose="020B0A04020102020204" pitchFamily="34" charset="0"/>
              </a:rPr>
            </a:br>
            <a:r>
              <a:rPr lang="en-GB" sz="4400" b="0" i="0" dirty="0">
                <a:effectLst/>
                <a:latin typeface="Arial Black" panose="020B0A04020102020204" pitchFamily="34" charset="0"/>
              </a:rPr>
              <a:t>Stationary Computer Loss (lost, inappropriately accessed, discarded or stolen computer or server not designed for mobility)</a:t>
            </a:r>
          </a:p>
          <a:p>
            <a:pPr algn="l"/>
            <a:r>
              <a:rPr lang="en-GB" sz="4400" b="1" i="0" dirty="0">
                <a:solidFill>
                  <a:srgbClr val="000000"/>
                </a:solidFill>
                <a:effectLst>
                  <a:outerShdw blurRad="38100" dist="38100" dir="2700000" algn="tl">
                    <a:srgbClr val="000000">
                      <a:alpha val="43137"/>
                    </a:srgbClr>
                  </a:outerShdw>
                </a:effectLst>
                <a:latin typeface="Arial Black" panose="020B0A04020102020204" pitchFamily="34" charset="0"/>
              </a:rPr>
              <a:t>DISC</a:t>
            </a:r>
            <a:br>
              <a:rPr lang="en-GB" sz="4400" b="0" i="0" dirty="0">
                <a:solidFill>
                  <a:srgbClr val="000000"/>
                </a:solidFill>
                <a:effectLst/>
                <a:latin typeface="Arial Black" panose="020B0A04020102020204" pitchFamily="34" charset="0"/>
              </a:rPr>
            </a:br>
            <a:r>
              <a:rPr lang="en-GB" sz="4400" b="0" i="0" dirty="0">
                <a:effectLst/>
                <a:latin typeface="Arial Black" panose="020B0A04020102020204" pitchFamily="34" charset="0"/>
              </a:rPr>
              <a:t>Unintended Disclosure Not Involving Hacking, Intentional Breach or Physical Loss (sensitive information posted publicly, mishandled or sent to the wrong party via publishing online, sending in an email, sending in a mailing or sending via fax) </a:t>
            </a:r>
          </a:p>
          <a:p>
            <a:endParaRPr lang="en-NL" dirty="0"/>
          </a:p>
        </p:txBody>
      </p:sp>
    </p:spTree>
    <p:extLst>
      <p:ext uri="{BB962C8B-B14F-4D97-AF65-F5344CB8AC3E}">
        <p14:creationId xmlns:p14="http://schemas.microsoft.com/office/powerpoint/2010/main" val="14942114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8"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CCB5C12-C2F5-46D4-A590-5E5301134772}"/>
              </a:ext>
            </a:extLst>
          </p:cNvPr>
          <p:cNvSpPr>
            <a:spLocks noGrp="1"/>
          </p:cNvSpPr>
          <p:nvPr>
            <p:ph type="title"/>
          </p:nvPr>
        </p:nvSpPr>
        <p:spPr>
          <a:xfrm>
            <a:off x="817563" y="2540980"/>
            <a:ext cx="2851417" cy="1478570"/>
          </a:xfrm>
        </p:spPr>
        <p:txBody>
          <a:bodyPr>
            <a:normAutofit fontScale="90000"/>
          </a:bodyPr>
          <a:lstStyle/>
          <a:p>
            <a:r>
              <a:rPr lang="en-GB" sz="3200" dirty="0">
                <a:solidFill>
                  <a:srgbClr val="FFFFFF"/>
                </a:solidFill>
                <a:effectLst>
                  <a:outerShdw blurRad="38100" dist="38100" dir="2700000" algn="tl">
                    <a:srgbClr val="000000">
                      <a:alpha val="43137"/>
                    </a:srgbClr>
                  </a:outerShdw>
                </a:effectLst>
              </a:rPr>
              <a:t>Our Focus is ON </a:t>
            </a:r>
            <a:r>
              <a:rPr lang="en-GB" sz="3200" u="sng" dirty="0">
                <a:solidFill>
                  <a:srgbClr val="FFFFFF"/>
                </a:solidFill>
                <a:effectLst>
                  <a:outerShdw blurRad="38100" dist="38100" dir="2700000" algn="tl">
                    <a:srgbClr val="000000">
                      <a:alpha val="43137"/>
                    </a:srgbClr>
                  </a:outerShdw>
                </a:effectLst>
              </a:rPr>
              <a:t>Healthcare</a:t>
            </a:r>
            <a:r>
              <a:rPr lang="en-GB" sz="3200" dirty="0">
                <a:solidFill>
                  <a:srgbClr val="FFFFFF"/>
                </a:solidFill>
                <a:effectLst>
                  <a:outerShdw blurRad="38100" dist="38100" dir="2700000" algn="tl">
                    <a:srgbClr val="000000">
                      <a:alpha val="43137"/>
                    </a:srgbClr>
                  </a:outerShdw>
                </a:effectLst>
              </a:rPr>
              <a:t> and </a:t>
            </a:r>
            <a:r>
              <a:rPr lang="en-GB" sz="3200" u="sng" dirty="0">
                <a:solidFill>
                  <a:srgbClr val="FFFFFF"/>
                </a:solidFill>
                <a:effectLst>
                  <a:outerShdw blurRad="38100" dist="38100" dir="2700000" algn="tl">
                    <a:srgbClr val="000000">
                      <a:alpha val="43137"/>
                    </a:srgbClr>
                  </a:outerShdw>
                </a:effectLst>
              </a:rPr>
              <a:t>Businesses</a:t>
            </a:r>
            <a:r>
              <a:rPr lang="en-GB" sz="3200" dirty="0">
                <a:solidFill>
                  <a:srgbClr val="FFFFFF"/>
                </a:solidFill>
                <a:effectLst>
                  <a:outerShdw blurRad="38100" dist="38100" dir="2700000" algn="tl">
                    <a:srgbClr val="000000">
                      <a:alpha val="43137"/>
                    </a:srgbClr>
                  </a:outerShdw>
                </a:effectLst>
              </a:rPr>
              <a:t> </a:t>
            </a:r>
            <a:endParaRPr lang="en-NL" sz="3200" dirty="0">
              <a:solidFill>
                <a:srgbClr val="FFFFFF"/>
              </a:solidFill>
              <a:effectLst>
                <a:outerShdw blurRad="38100" dist="38100" dir="2700000" algn="tl">
                  <a:srgbClr val="000000">
                    <a:alpha val="43137"/>
                  </a:srgbClr>
                </a:outerShdw>
              </a:effectLst>
            </a:endParaRPr>
          </a:p>
        </p:txBody>
      </p:sp>
      <p:sp>
        <p:nvSpPr>
          <p:cNvPr id="9" name="Content Placeholder 8">
            <a:extLst>
              <a:ext uri="{FF2B5EF4-FFF2-40B4-BE49-F238E27FC236}">
                <a16:creationId xmlns:a16="http://schemas.microsoft.com/office/drawing/2014/main" id="{1C84D2BE-937A-4895-A834-1EE36C195646}"/>
              </a:ext>
            </a:extLst>
          </p:cNvPr>
          <p:cNvSpPr>
            <a:spLocks noGrp="1"/>
          </p:cNvSpPr>
          <p:nvPr>
            <p:ph idx="1"/>
          </p:nvPr>
        </p:nvSpPr>
        <p:spPr>
          <a:xfrm>
            <a:off x="844620" y="5422899"/>
            <a:ext cx="2862444" cy="783889"/>
          </a:xfrm>
        </p:spPr>
        <p:txBody>
          <a:bodyPr>
            <a:normAutofit/>
          </a:bodyPr>
          <a:lstStyle/>
          <a:p>
            <a:pPr marL="0" indent="0">
              <a:buNone/>
            </a:pPr>
            <a:endParaRPr lang="en-US" sz="1400" dirty="0">
              <a:solidFill>
                <a:srgbClr val="FFFFFF"/>
              </a:solidFill>
            </a:endParaRPr>
          </a:p>
        </p:txBody>
      </p:sp>
      <p:grpSp>
        <p:nvGrpSpPr>
          <p:cNvPr id="20" name="Group 19">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1"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2"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8"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5" name="Content Placeholder 4" descr="Chart, bar chart&#10;&#10;Description automatically generated">
            <a:extLst>
              <a:ext uri="{FF2B5EF4-FFF2-40B4-BE49-F238E27FC236}">
                <a16:creationId xmlns:a16="http://schemas.microsoft.com/office/drawing/2014/main" id="{0D3D1127-31F3-46E9-B1AD-043F5FACF4F6}"/>
              </a:ext>
            </a:extLst>
          </p:cNvPr>
          <p:cNvPicPr>
            <a:picLocks noChangeAspect="1"/>
          </p:cNvPicPr>
          <p:nvPr/>
        </p:nvPicPr>
        <p:blipFill>
          <a:blip r:embed="rId3"/>
          <a:stretch>
            <a:fillRect/>
          </a:stretch>
        </p:blipFill>
        <p:spPr>
          <a:xfrm>
            <a:off x="4324886" y="1093789"/>
            <a:ext cx="7625185" cy="4670424"/>
          </a:xfrm>
          <a:prstGeom prst="rect">
            <a:avLst/>
          </a:prstGeom>
        </p:spPr>
      </p:pic>
    </p:spTree>
    <p:extLst>
      <p:ext uri="{BB962C8B-B14F-4D97-AF65-F5344CB8AC3E}">
        <p14:creationId xmlns:p14="http://schemas.microsoft.com/office/powerpoint/2010/main" val="3786519582"/>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05" name="Picture 2">
            <a:extLst>
              <a:ext uri="{FF2B5EF4-FFF2-40B4-BE49-F238E27FC236}">
                <a16:creationId xmlns:a16="http://schemas.microsoft.com/office/drawing/2014/main" id="{5ACD94DE-DE21-4A9D-8875-A1539BE216E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07" name="Group 106">
            <a:extLst>
              <a:ext uri="{FF2B5EF4-FFF2-40B4-BE49-F238E27FC236}">
                <a16:creationId xmlns:a16="http://schemas.microsoft.com/office/drawing/2014/main" id="{A8F3053C-AA2D-43E7-9127-59111DE0E0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08" name="Group 107">
              <a:extLst>
                <a:ext uri="{FF2B5EF4-FFF2-40B4-BE49-F238E27FC236}">
                  <a16:creationId xmlns:a16="http://schemas.microsoft.com/office/drawing/2014/main" id="{159025B1-E34F-4772-B2CC-DA9B705D40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20" name="Rectangle 5">
                <a:extLst>
                  <a:ext uri="{FF2B5EF4-FFF2-40B4-BE49-F238E27FC236}">
                    <a16:creationId xmlns:a16="http://schemas.microsoft.com/office/drawing/2014/main" id="{85E8FDD9-55D5-48E9-BD0F-41FA02C5AD1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1" name="Freeform 6">
                <a:extLst>
                  <a:ext uri="{FF2B5EF4-FFF2-40B4-BE49-F238E27FC236}">
                    <a16:creationId xmlns:a16="http://schemas.microsoft.com/office/drawing/2014/main" id="{2C147D99-21B5-462F-B3D9-2D04FC67D8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2" name="Freeform 7">
                <a:extLst>
                  <a:ext uri="{FF2B5EF4-FFF2-40B4-BE49-F238E27FC236}">
                    <a16:creationId xmlns:a16="http://schemas.microsoft.com/office/drawing/2014/main" id="{3A84E48A-5D81-47C8-9B35-7891B51623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8">
                <a:extLst>
                  <a:ext uri="{FF2B5EF4-FFF2-40B4-BE49-F238E27FC236}">
                    <a16:creationId xmlns:a16="http://schemas.microsoft.com/office/drawing/2014/main" id="{A7C08433-35BE-4A5A-9C1F-B37DEB482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9">
                <a:extLst>
                  <a:ext uri="{FF2B5EF4-FFF2-40B4-BE49-F238E27FC236}">
                    <a16:creationId xmlns:a16="http://schemas.microsoft.com/office/drawing/2014/main" id="{D0B8201B-0CB0-4F9E-ACB0-DD75292348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Freeform 10">
                <a:extLst>
                  <a:ext uri="{FF2B5EF4-FFF2-40B4-BE49-F238E27FC236}">
                    <a16:creationId xmlns:a16="http://schemas.microsoft.com/office/drawing/2014/main" id="{888D2777-7FAE-47C4-9E1A-3C4D015CFB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6" name="Freeform 11">
                <a:extLst>
                  <a:ext uri="{FF2B5EF4-FFF2-40B4-BE49-F238E27FC236}">
                    <a16:creationId xmlns:a16="http://schemas.microsoft.com/office/drawing/2014/main" id="{CE168F44-CB11-4900-AC9E-3EBEC80160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12">
                <a:extLst>
                  <a:ext uri="{FF2B5EF4-FFF2-40B4-BE49-F238E27FC236}">
                    <a16:creationId xmlns:a16="http://schemas.microsoft.com/office/drawing/2014/main" id="{A0F39381-D3B3-4EBE-80AB-F3AA4D1889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8" name="Freeform 13">
                <a:extLst>
                  <a:ext uri="{FF2B5EF4-FFF2-40B4-BE49-F238E27FC236}">
                    <a16:creationId xmlns:a16="http://schemas.microsoft.com/office/drawing/2014/main" id="{F8B41A7C-3B6F-4BEF-B1FA-4869947AE7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9" name="Freeform 14">
                <a:extLst>
                  <a:ext uri="{FF2B5EF4-FFF2-40B4-BE49-F238E27FC236}">
                    <a16:creationId xmlns:a16="http://schemas.microsoft.com/office/drawing/2014/main" id="{9A08FB39-6EFB-4948-88F2-6EB113F10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0" name="Freeform 15">
                <a:extLst>
                  <a:ext uri="{FF2B5EF4-FFF2-40B4-BE49-F238E27FC236}">
                    <a16:creationId xmlns:a16="http://schemas.microsoft.com/office/drawing/2014/main" id="{32489CF5-34F9-4676-8FC8-EA47623A9F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1" name="Line 16">
                <a:extLst>
                  <a:ext uri="{FF2B5EF4-FFF2-40B4-BE49-F238E27FC236}">
                    <a16:creationId xmlns:a16="http://schemas.microsoft.com/office/drawing/2014/main" id="{6E6A81FE-6687-4E45-86EE-506158CFC01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32" name="Freeform 17">
                <a:extLst>
                  <a:ext uri="{FF2B5EF4-FFF2-40B4-BE49-F238E27FC236}">
                    <a16:creationId xmlns:a16="http://schemas.microsoft.com/office/drawing/2014/main" id="{085F56DC-138C-4970-A499-1F8C4FBADF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3" name="Freeform 18">
                <a:extLst>
                  <a:ext uri="{FF2B5EF4-FFF2-40B4-BE49-F238E27FC236}">
                    <a16:creationId xmlns:a16="http://schemas.microsoft.com/office/drawing/2014/main" id="{2241CFC6-2DD5-4908-95FF-C76F3F432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4" name="Freeform 19">
                <a:extLst>
                  <a:ext uri="{FF2B5EF4-FFF2-40B4-BE49-F238E27FC236}">
                    <a16:creationId xmlns:a16="http://schemas.microsoft.com/office/drawing/2014/main" id="{EAE9ABAC-3BE1-44E6-A764-8B7884E83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5" name="Freeform 20">
                <a:extLst>
                  <a:ext uri="{FF2B5EF4-FFF2-40B4-BE49-F238E27FC236}">
                    <a16:creationId xmlns:a16="http://schemas.microsoft.com/office/drawing/2014/main" id="{39874D11-3018-499B-BD78-11BB954BDF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6" name="Rectangle 21">
                <a:extLst>
                  <a:ext uri="{FF2B5EF4-FFF2-40B4-BE49-F238E27FC236}">
                    <a16:creationId xmlns:a16="http://schemas.microsoft.com/office/drawing/2014/main" id="{9D4461D3-04C7-495D-BA09-8D5311E9DA7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7" name="Freeform 22">
                <a:extLst>
                  <a:ext uri="{FF2B5EF4-FFF2-40B4-BE49-F238E27FC236}">
                    <a16:creationId xmlns:a16="http://schemas.microsoft.com/office/drawing/2014/main" id="{BF405972-B14C-45E8-9F0C-E2F11F1CF0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8" name="Freeform 23">
                <a:extLst>
                  <a:ext uri="{FF2B5EF4-FFF2-40B4-BE49-F238E27FC236}">
                    <a16:creationId xmlns:a16="http://schemas.microsoft.com/office/drawing/2014/main" id="{D7939026-A689-46F4-97AC-5F68665D7D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9" name="Freeform 24">
                <a:extLst>
                  <a:ext uri="{FF2B5EF4-FFF2-40B4-BE49-F238E27FC236}">
                    <a16:creationId xmlns:a16="http://schemas.microsoft.com/office/drawing/2014/main" id="{8AD9F31C-5CF7-45EE-907A-3074488127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0" name="Freeform 25">
                <a:extLst>
                  <a:ext uri="{FF2B5EF4-FFF2-40B4-BE49-F238E27FC236}">
                    <a16:creationId xmlns:a16="http://schemas.microsoft.com/office/drawing/2014/main" id="{93412351-62FA-4EF3-8FE2-4CDD8397B9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1" name="Freeform 26">
                <a:extLst>
                  <a:ext uri="{FF2B5EF4-FFF2-40B4-BE49-F238E27FC236}">
                    <a16:creationId xmlns:a16="http://schemas.microsoft.com/office/drawing/2014/main" id="{84A81491-A1EB-46E3-9E73-11B93428C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2" name="Freeform 27">
                <a:extLst>
                  <a:ext uri="{FF2B5EF4-FFF2-40B4-BE49-F238E27FC236}">
                    <a16:creationId xmlns:a16="http://schemas.microsoft.com/office/drawing/2014/main" id="{E7727744-4F0E-4AA2-97BC-0C44AB354A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3" name="Freeform 28">
                <a:extLst>
                  <a:ext uri="{FF2B5EF4-FFF2-40B4-BE49-F238E27FC236}">
                    <a16:creationId xmlns:a16="http://schemas.microsoft.com/office/drawing/2014/main" id="{4575AD90-731F-4996-AA04-86E5EC8CBE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4" name="Freeform 29">
                <a:extLst>
                  <a:ext uri="{FF2B5EF4-FFF2-40B4-BE49-F238E27FC236}">
                    <a16:creationId xmlns:a16="http://schemas.microsoft.com/office/drawing/2014/main" id="{231A78D3-96D9-4A22-BC29-8274B016C0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5" name="Freeform 30">
                <a:extLst>
                  <a:ext uri="{FF2B5EF4-FFF2-40B4-BE49-F238E27FC236}">
                    <a16:creationId xmlns:a16="http://schemas.microsoft.com/office/drawing/2014/main" id="{DFF31CA2-144E-493E-A135-83B83452AB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6" name="Freeform 31">
                <a:extLst>
                  <a:ext uri="{FF2B5EF4-FFF2-40B4-BE49-F238E27FC236}">
                    <a16:creationId xmlns:a16="http://schemas.microsoft.com/office/drawing/2014/main" id="{C1ED7F8F-8F7D-4634-8EF1-3DC871518A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09" name="Group 108">
              <a:extLst>
                <a:ext uri="{FF2B5EF4-FFF2-40B4-BE49-F238E27FC236}">
                  <a16:creationId xmlns:a16="http://schemas.microsoft.com/office/drawing/2014/main" id="{C51DBAB3-1986-470D-B778-24F7953C79C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0" name="Freeform 32">
                <a:extLst>
                  <a:ext uri="{FF2B5EF4-FFF2-40B4-BE49-F238E27FC236}">
                    <a16:creationId xmlns:a16="http://schemas.microsoft.com/office/drawing/2014/main" id="{921E27E2-FB87-421E-898F-0AD31CBC49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1" name="Freeform 33">
                <a:extLst>
                  <a:ext uri="{FF2B5EF4-FFF2-40B4-BE49-F238E27FC236}">
                    <a16:creationId xmlns:a16="http://schemas.microsoft.com/office/drawing/2014/main" id="{C9479707-E515-4B3C-9493-72190DDB2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34">
                <a:extLst>
                  <a:ext uri="{FF2B5EF4-FFF2-40B4-BE49-F238E27FC236}">
                    <a16:creationId xmlns:a16="http://schemas.microsoft.com/office/drawing/2014/main" id="{9FF90DFA-7702-4558-8B3D-756D81D85A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3" name="Freeform 35">
                <a:extLst>
                  <a:ext uri="{FF2B5EF4-FFF2-40B4-BE49-F238E27FC236}">
                    <a16:creationId xmlns:a16="http://schemas.microsoft.com/office/drawing/2014/main" id="{558A4777-3BE1-4000-9CB4-73048552F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4" name="Freeform 36">
                <a:extLst>
                  <a:ext uri="{FF2B5EF4-FFF2-40B4-BE49-F238E27FC236}">
                    <a16:creationId xmlns:a16="http://schemas.microsoft.com/office/drawing/2014/main" id="{2A041A71-3C90-472C-AC37-21EFE0786D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5" name="Freeform 37">
                <a:extLst>
                  <a:ext uri="{FF2B5EF4-FFF2-40B4-BE49-F238E27FC236}">
                    <a16:creationId xmlns:a16="http://schemas.microsoft.com/office/drawing/2014/main" id="{8FC1DCF1-A0C3-4803-9B5B-29A6C245A4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6" name="Freeform 38">
                <a:extLst>
                  <a:ext uri="{FF2B5EF4-FFF2-40B4-BE49-F238E27FC236}">
                    <a16:creationId xmlns:a16="http://schemas.microsoft.com/office/drawing/2014/main" id="{71612D3E-4DBC-49B9-86B5-FCD82B1B1E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7" name="Freeform 39">
                <a:extLst>
                  <a:ext uri="{FF2B5EF4-FFF2-40B4-BE49-F238E27FC236}">
                    <a16:creationId xmlns:a16="http://schemas.microsoft.com/office/drawing/2014/main" id="{CB1CF104-08B0-46F6-ABBF-649AC5A702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8" name="Freeform 40">
                <a:extLst>
                  <a:ext uri="{FF2B5EF4-FFF2-40B4-BE49-F238E27FC236}">
                    <a16:creationId xmlns:a16="http://schemas.microsoft.com/office/drawing/2014/main" id="{FCE7D9F8-F405-4677-A45F-EDBB7F1685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9" name="Rectangle 41">
                <a:extLst>
                  <a:ext uri="{FF2B5EF4-FFF2-40B4-BE49-F238E27FC236}">
                    <a16:creationId xmlns:a16="http://schemas.microsoft.com/office/drawing/2014/main" id="{7347872F-3F7B-4ADF-BC95-429727E82D1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grpSp>
        <p:nvGrpSpPr>
          <p:cNvPr id="148" name="Group 147">
            <a:extLst>
              <a:ext uri="{FF2B5EF4-FFF2-40B4-BE49-F238E27FC236}">
                <a16:creationId xmlns:a16="http://schemas.microsoft.com/office/drawing/2014/main" id="{FB1C6FC3-0FE6-4434-9E4B-EAFBA0A70C1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9" name="Rectangle 148">
              <a:extLst>
                <a:ext uri="{FF2B5EF4-FFF2-40B4-BE49-F238E27FC236}">
                  <a16:creationId xmlns:a16="http://schemas.microsoft.com/office/drawing/2014/main" id="{9156B579-F859-47C9-8CE6-6AA5A6D28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0" name="Picture 2">
              <a:extLst>
                <a:ext uri="{FF2B5EF4-FFF2-40B4-BE49-F238E27FC236}">
                  <a16:creationId xmlns:a16="http://schemas.microsoft.com/office/drawing/2014/main" id="{5D373606-D644-43C0-8B02-C662AABC3922}"/>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grpSp>
        <p:nvGrpSpPr>
          <p:cNvPr id="152" name="Group 151">
            <a:extLst>
              <a:ext uri="{FF2B5EF4-FFF2-40B4-BE49-F238E27FC236}">
                <a16:creationId xmlns:a16="http://schemas.microsoft.com/office/drawing/2014/main" id="{ACF91339-3F26-4B01-8848-0F6E5575A6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1133"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53" name="Rectangle 5">
              <a:extLst>
                <a:ext uri="{FF2B5EF4-FFF2-40B4-BE49-F238E27FC236}">
                  <a16:creationId xmlns:a16="http://schemas.microsoft.com/office/drawing/2014/main" id="{427B1D67-3EFB-4795-BC0A-61BC061C23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4" name="Freeform 6">
              <a:extLst>
                <a:ext uri="{FF2B5EF4-FFF2-40B4-BE49-F238E27FC236}">
                  <a16:creationId xmlns:a16="http://schemas.microsoft.com/office/drawing/2014/main" id="{7571FBAA-7DDE-485C-BF13-85E6632D78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5" name="Freeform 7">
              <a:extLst>
                <a:ext uri="{FF2B5EF4-FFF2-40B4-BE49-F238E27FC236}">
                  <a16:creationId xmlns:a16="http://schemas.microsoft.com/office/drawing/2014/main" id="{2C3516AC-3270-4ABA-A2BC-E8F32B8A9D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6" name="Rectangle 8">
              <a:extLst>
                <a:ext uri="{FF2B5EF4-FFF2-40B4-BE49-F238E27FC236}">
                  <a16:creationId xmlns:a16="http://schemas.microsoft.com/office/drawing/2014/main" id="{F5FA18A4-61A5-473D-AEC7-9E909F8CFC9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7" name="Freeform 9">
              <a:extLst>
                <a:ext uri="{FF2B5EF4-FFF2-40B4-BE49-F238E27FC236}">
                  <a16:creationId xmlns:a16="http://schemas.microsoft.com/office/drawing/2014/main" id="{C22DBFE3-3815-4E85-8A6B-9A07712234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8" name="Freeform 10">
              <a:extLst>
                <a:ext uri="{FF2B5EF4-FFF2-40B4-BE49-F238E27FC236}">
                  <a16:creationId xmlns:a16="http://schemas.microsoft.com/office/drawing/2014/main" id="{B2F02F6C-35B9-40A1-ADD1-036A80BCF0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9" name="Freeform 11">
              <a:extLst>
                <a:ext uri="{FF2B5EF4-FFF2-40B4-BE49-F238E27FC236}">
                  <a16:creationId xmlns:a16="http://schemas.microsoft.com/office/drawing/2014/main" id="{B5C332AB-BA01-4BBD-A363-4F5835545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0" name="Freeform 12">
              <a:extLst>
                <a:ext uri="{FF2B5EF4-FFF2-40B4-BE49-F238E27FC236}">
                  <a16:creationId xmlns:a16="http://schemas.microsoft.com/office/drawing/2014/main" id="{6E313214-2528-4C88-8226-BB2A2E1335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1" name="Freeform 13">
              <a:extLst>
                <a:ext uri="{FF2B5EF4-FFF2-40B4-BE49-F238E27FC236}">
                  <a16:creationId xmlns:a16="http://schemas.microsoft.com/office/drawing/2014/main" id="{DF892018-DF6D-48D5-8AB7-5957595B55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2" name="Freeform 14">
              <a:extLst>
                <a:ext uri="{FF2B5EF4-FFF2-40B4-BE49-F238E27FC236}">
                  <a16:creationId xmlns:a16="http://schemas.microsoft.com/office/drawing/2014/main" id="{93A850A7-4500-4CC7-A5FD-A1FA7993EB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3" name="Freeform 15">
              <a:extLst>
                <a:ext uri="{FF2B5EF4-FFF2-40B4-BE49-F238E27FC236}">
                  <a16:creationId xmlns:a16="http://schemas.microsoft.com/office/drawing/2014/main" id="{FACAA825-3475-43C7-ADCE-DB6FAADA57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4" name="Freeform 16">
              <a:extLst>
                <a:ext uri="{FF2B5EF4-FFF2-40B4-BE49-F238E27FC236}">
                  <a16:creationId xmlns:a16="http://schemas.microsoft.com/office/drawing/2014/main" id="{00451685-350B-4B89-A512-13A23216BA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5" name="Freeform 17">
              <a:extLst>
                <a:ext uri="{FF2B5EF4-FFF2-40B4-BE49-F238E27FC236}">
                  <a16:creationId xmlns:a16="http://schemas.microsoft.com/office/drawing/2014/main" id="{04A404C7-A995-4BE4-8673-CA014AE118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6" name="Freeform 18">
              <a:extLst>
                <a:ext uri="{FF2B5EF4-FFF2-40B4-BE49-F238E27FC236}">
                  <a16:creationId xmlns:a16="http://schemas.microsoft.com/office/drawing/2014/main" id="{0E534A8D-4535-4FED-B9CD-C0F0D6AF32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7" name="Freeform 19">
              <a:extLst>
                <a:ext uri="{FF2B5EF4-FFF2-40B4-BE49-F238E27FC236}">
                  <a16:creationId xmlns:a16="http://schemas.microsoft.com/office/drawing/2014/main" id="{F0A1DEDA-0C4E-4927-BFAF-02516CF53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8" name="Freeform 20">
              <a:extLst>
                <a:ext uri="{FF2B5EF4-FFF2-40B4-BE49-F238E27FC236}">
                  <a16:creationId xmlns:a16="http://schemas.microsoft.com/office/drawing/2014/main" id="{B21E2F8B-1724-4328-B646-445DE4F1F0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9" name="Freeform 21">
              <a:extLst>
                <a:ext uri="{FF2B5EF4-FFF2-40B4-BE49-F238E27FC236}">
                  <a16:creationId xmlns:a16="http://schemas.microsoft.com/office/drawing/2014/main" id="{808DAA0B-E999-4DEC-BE7C-3F412C332D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0" name="Freeform 22">
              <a:extLst>
                <a:ext uri="{FF2B5EF4-FFF2-40B4-BE49-F238E27FC236}">
                  <a16:creationId xmlns:a16="http://schemas.microsoft.com/office/drawing/2014/main" id="{EBCE22A2-2EE0-4E15-8505-600937FEE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1" name="Freeform 23">
              <a:extLst>
                <a:ext uri="{FF2B5EF4-FFF2-40B4-BE49-F238E27FC236}">
                  <a16:creationId xmlns:a16="http://schemas.microsoft.com/office/drawing/2014/main" id="{4D772DD9-073C-47A0-ADB9-7D2CFAECFC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2" name="Freeform 24">
              <a:extLst>
                <a:ext uri="{FF2B5EF4-FFF2-40B4-BE49-F238E27FC236}">
                  <a16:creationId xmlns:a16="http://schemas.microsoft.com/office/drawing/2014/main" id="{5C0B35F2-7DE3-4A0C-8C50-DA08120AB9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3" name="Freeform 25">
              <a:extLst>
                <a:ext uri="{FF2B5EF4-FFF2-40B4-BE49-F238E27FC236}">
                  <a16:creationId xmlns:a16="http://schemas.microsoft.com/office/drawing/2014/main" id="{F14C7442-00C7-49C1-AE8A-A719816AD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4" name="Freeform 26">
              <a:extLst>
                <a:ext uri="{FF2B5EF4-FFF2-40B4-BE49-F238E27FC236}">
                  <a16:creationId xmlns:a16="http://schemas.microsoft.com/office/drawing/2014/main" id="{7CA8A798-2044-4FD0-8CBC-178C1BD8C3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5" name="Freeform 27">
              <a:extLst>
                <a:ext uri="{FF2B5EF4-FFF2-40B4-BE49-F238E27FC236}">
                  <a16:creationId xmlns:a16="http://schemas.microsoft.com/office/drawing/2014/main" id="{6F446AA7-D2E4-4DF2-BB12-AD2DCC8E4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6" name="Freeform 28">
              <a:extLst>
                <a:ext uri="{FF2B5EF4-FFF2-40B4-BE49-F238E27FC236}">
                  <a16:creationId xmlns:a16="http://schemas.microsoft.com/office/drawing/2014/main" id="{C00BD973-DDA6-4969-BFBC-2910297E24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7" name="Freeform 29">
              <a:extLst>
                <a:ext uri="{FF2B5EF4-FFF2-40B4-BE49-F238E27FC236}">
                  <a16:creationId xmlns:a16="http://schemas.microsoft.com/office/drawing/2014/main" id="{05C12429-8F61-4D99-8793-3146BA57C2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8" name="Freeform 30">
              <a:extLst>
                <a:ext uri="{FF2B5EF4-FFF2-40B4-BE49-F238E27FC236}">
                  <a16:creationId xmlns:a16="http://schemas.microsoft.com/office/drawing/2014/main" id="{E461EF39-CD5C-4EB8-8D62-9E14932E61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9" name="Freeform 31">
              <a:extLst>
                <a:ext uri="{FF2B5EF4-FFF2-40B4-BE49-F238E27FC236}">
                  <a16:creationId xmlns:a16="http://schemas.microsoft.com/office/drawing/2014/main" id="{93938A9D-031B-498C-AEE7-3D4A64AAD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0" name="Freeform 32">
              <a:extLst>
                <a:ext uri="{FF2B5EF4-FFF2-40B4-BE49-F238E27FC236}">
                  <a16:creationId xmlns:a16="http://schemas.microsoft.com/office/drawing/2014/main" id="{3765635E-E9CA-438E-9AA1-5D5EFD497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1" name="Rectangle 33">
              <a:extLst>
                <a:ext uri="{FF2B5EF4-FFF2-40B4-BE49-F238E27FC236}">
                  <a16:creationId xmlns:a16="http://schemas.microsoft.com/office/drawing/2014/main" id="{21546E38-8BDD-49C3-B3AD-D4933FCBC31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82" name="Freeform 34">
              <a:extLst>
                <a:ext uri="{FF2B5EF4-FFF2-40B4-BE49-F238E27FC236}">
                  <a16:creationId xmlns:a16="http://schemas.microsoft.com/office/drawing/2014/main" id="{6D89E49E-3AB6-4DC0-91E7-92EF1C6A87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3" name="Freeform 35">
              <a:extLst>
                <a:ext uri="{FF2B5EF4-FFF2-40B4-BE49-F238E27FC236}">
                  <a16:creationId xmlns:a16="http://schemas.microsoft.com/office/drawing/2014/main" id="{D1303FFC-7F2E-462B-B11D-86F3D81BF5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4" name="Freeform 36">
              <a:extLst>
                <a:ext uri="{FF2B5EF4-FFF2-40B4-BE49-F238E27FC236}">
                  <a16:creationId xmlns:a16="http://schemas.microsoft.com/office/drawing/2014/main" id="{DE25E1F8-55DE-4DC5-81A4-37DA75E4E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5" name="Freeform 37">
              <a:extLst>
                <a:ext uri="{FF2B5EF4-FFF2-40B4-BE49-F238E27FC236}">
                  <a16:creationId xmlns:a16="http://schemas.microsoft.com/office/drawing/2014/main" id="{8CDED82A-A993-4523-9441-FCF49CB5D1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6" name="Freeform 38">
              <a:extLst>
                <a:ext uri="{FF2B5EF4-FFF2-40B4-BE49-F238E27FC236}">
                  <a16:creationId xmlns:a16="http://schemas.microsoft.com/office/drawing/2014/main" id="{C1AFE111-B375-493C-A21D-134FCBDBC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7" name="Freeform 39">
              <a:extLst>
                <a:ext uri="{FF2B5EF4-FFF2-40B4-BE49-F238E27FC236}">
                  <a16:creationId xmlns:a16="http://schemas.microsoft.com/office/drawing/2014/main" id="{037BF4E5-6D6E-482A-A24A-E320E1D0E1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8" name="Freeform 40">
              <a:extLst>
                <a:ext uri="{FF2B5EF4-FFF2-40B4-BE49-F238E27FC236}">
                  <a16:creationId xmlns:a16="http://schemas.microsoft.com/office/drawing/2014/main" id="{38214D87-DD5D-4691-BF55-F270727018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9" name="Freeform 41">
              <a:extLst>
                <a:ext uri="{FF2B5EF4-FFF2-40B4-BE49-F238E27FC236}">
                  <a16:creationId xmlns:a16="http://schemas.microsoft.com/office/drawing/2014/main" id="{6D3FBDE6-C313-4C44-B971-B34635468D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0" name="Freeform 42">
              <a:extLst>
                <a:ext uri="{FF2B5EF4-FFF2-40B4-BE49-F238E27FC236}">
                  <a16:creationId xmlns:a16="http://schemas.microsoft.com/office/drawing/2014/main" id="{F528E702-4734-4CAB-97C7-737D868F5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1" name="Freeform 43">
              <a:extLst>
                <a:ext uri="{FF2B5EF4-FFF2-40B4-BE49-F238E27FC236}">
                  <a16:creationId xmlns:a16="http://schemas.microsoft.com/office/drawing/2014/main" id="{88136305-A716-46EA-A45F-7787C694F2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2" name="Freeform 44">
              <a:extLst>
                <a:ext uri="{FF2B5EF4-FFF2-40B4-BE49-F238E27FC236}">
                  <a16:creationId xmlns:a16="http://schemas.microsoft.com/office/drawing/2014/main" id="{4187204B-C8DD-44A6-AC1A-F21D18F669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3" name="Rectangle 45">
              <a:extLst>
                <a:ext uri="{FF2B5EF4-FFF2-40B4-BE49-F238E27FC236}">
                  <a16:creationId xmlns:a16="http://schemas.microsoft.com/office/drawing/2014/main" id="{6DD06B75-D598-40D9-B8BF-9721316E709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94" name="Freeform 46">
              <a:extLst>
                <a:ext uri="{FF2B5EF4-FFF2-40B4-BE49-F238E27FC236}">
                  <a16:creationId xmlns:a16="http://schemas.microsoft.com/office/drawing/2014/main" id="{E8D513EA-D2F2-4B72-8C9F-0F2ADA5230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5" name="Freeform 47">
              <a:extLst>
                <a:ext uri="{FF2B5EF4-FFF2-40B4-BE49-F238E27FC236}">
                  <a16:creationId xmlns:a16="http://schemas.microsoft.com/office/drawing/2014/main" id="{0D147329-C850-46D8-9986-D14AC9140E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6" name="Freeform 48">
              <a:extLst>
                <a:ext uri="{FF2B5EF4-FFF2-40B4-BE49-F238E27FC236}">
                  <a16:creationId xmlns:a16="http://schemas.microsoft.com/office/drawing/2014/main" id="{5573F0D3-BA73-4060-8D3B-07BEC55F4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7" name="Freeform 49">
              <a:extLst>
                <a:ext uri="{FF2B5EF4-FFF2-40B4-BE49-F238E27FC236}">
                  <a16:creationId xmlns:a16="http://schemas.microsoft.com/office/drawing/2014/main" id="{5323672F-2475-40AC-8C0F-6CD7324B39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8" name="Freeform 50">
              <a:extLst>
                <a:ext uri="{FF2B5EF4-FFF2-40B4-BE49-F238E27FC236}">
                  <a16:creationId xmlns:a16="http://schemas.microsoft.com/office/drawing/2014/main" id="{7B0EF5E8-887B-446C-9459-0707ECE3D9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9" name="Freeform 51">
              <a:extLst>
                <a:ext uri="{FF2B5EF4-FFF2-40B4-BE49-F238E27FC236}">
                  <a16:creationId xmlns:a16="http://schemas.microsoft.com/office/drawing/2014/main" id="{29BE4652-0F1E-4519-8787-62EBB3D87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0" name="Freeform 52">
              <a:extLst>
                <a:ext uri="{FF2B5EF4-FFF2-40B4-BE49-F238E27FC236}">
                  <a16:creationId xmlns:a16="http://schemas.microsoft.com/office/drawing/2014/main" id="{4A268FBD-6879-416B-8AB0-73BF736373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1" name="Freeform 53">
              <a:extLst>
                <a:ext uri="{FF2B5EF4-FFF2-40B4-BE49-F238E27FC236}">
                  <a16:creationId xmlns:a16="http://schemas.microsoft.com/office/drawing/2014/main" id="{3D986CF2-B129-4550-A27B-8C82C9CAC9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2" name="Freeform 54">
              <a:extLst>
                <a:ext uri="{FF2B5EF4-FFF2-40B4-BE49-F238E27FC236}">
                  <a16:creationId xmlns:a16="http://schemas.microsoft.com/office/drawing/2014/main" id="{E340F934-32AF-4C03-9AFD-1D54DF4C14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3" name="Freeform 55">
              <a:extLst>
                <a:ext uri="{FF2B5EF4-FFF2-40B4-BE49-F238E27FC236}">
                  <a16:creationId xmlns:a16="http://schemas.microsoft.com/office/drawing/2014/main" id="{0D58128A-77AD-4168-874A-4CADD56CC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4" name="Freeform 56">
              <a:extLst>
                <a:ext uri="{FF2B5EF4-FFF2-40B4-BE49-F238E27FC236}">
                  <a16:creationId xmlns:a16="http://schemas.microsoft.com/office/drawing/2014/main" id="{1AA9BAAA-B13C-4A0A-BDED-AF91E06151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5" name="Freeform 57">
              <a:extLst>
                <a:ext uri="{FF2B5EF4-FFF2-40B4-BE49-F238E27FC236}">
                  <a16:creationId xmlns:a16="http://schemas.microsoft.com/office/drawing/2014/main" id="{9FC52BEC-DF15-46FD-9B22-B3CF0A3F6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6" name="Freeform 58">
              <a:extLst>
                <a:ext uri="{FF2B5EF4-FFF2-40B4-BE49-F238E27FC236}">
                  <a16:creationId xmlns:a16="http://schemas.microsoft.com/office/drawing/2014/main" id="{95ACC0BA-E65B-447A-B0FE-80BCFF4C3C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065DDDFC-BD07-4776-842D-AC4E5C946F33}"/>
              </a:ext>
            </a:extLst>
          </p:cNvPr>
          <p:cNvSpPr>
            <a:spLocks noGrp="1"/>
          </p:cNvSpPr>
          <p:nvPr>
            <p:ph type="title"/>
          </p:nvPr>
        </p:nvSpPr>
        <p:spPr>
          <a:xfrm>
            <a:off x="9036717" y="130044"/>
            <a:ext cx="2948240" cy="1478570"/>
          </a:xfrm>
        </p:spPr>
        <p:txBody>
          <a:bodyPr vert="horz" lIns="91440" tIns="45720" rIns="91440" bIns="45720" rtlCol="0" anchor="ctr">
            <a:normAutofit/>
          </a:bodyPr>
          <a:lstStyle/>
          <a:p>
            <a:pPr algn="r"/>
            <a:r>
              <a:rPr lang="en-US" sz="2800" dirty="0">
                <a:effectLst>
                  <a:outerShdw blurRad="38100" dist="38100" dir="2700000" algn="tl">
                    <a:srgbClr val="000000">
                      <a:alpha val="43137"/>
                    </a:srgbClr>
                  </a:outerShdw>
                </a:effectLst>
                <a:latin typeface="Arial Black" panose="020B0A04020102020204" pitchFamily="34" charset="0"/>
              </a:rPr>
              <a:t>Our Clustering model </a:t>
            </a:r>
          </a:p>
        </p:txBody>
      </p:sp>
      <p:pic>
        <p:nvPicPr>
          <p:cNvPr id="6" name="Picture Placeholder 5" descr="A map of the world&#10;&#10;Description automatically generated with medium confidence">
            <a:extLst>
              <a:ext uri="{FF2B5EF4-FFF2-40B4-BE49-F238E27FC236}">
                <a16:creationId xmlns:a16="http://schemas.microsoft.com/office/drawing/2014/main" id="{7E2A5AEC-9BC6-47C5-B42A-EA8CA1F961A3}"/>
              </a:ext>
            </a:extLst>
          </p:cNvPr>
          <p:cNvPicPr>
            <a:picLocks noGrp="1" noChangeAspect="1"/>
          </p:cNvPicPr>
          <p:nvPr>
            <p:ph type="pic" idx="1"/>
          </p:nvPr>
        </p:nvPicPr>
        <p:blipFill rotWithShape="1">
          <a:blip r:embed="rId4"/>
          <a:srcRect t="12832" r="-2" b="12830"/>
          <a:stretch/>
        </p:blipFill>
        <p:spPr>
          <a:xfrm>
            <a:off x="-5597" y="1"/>
            <a:ext cx="7558541" cy="3427413"/>
          </a:xfrm>
          <a:custGeom>
            <a:avLst/>
            <a:gdLst/>
            <a:ahLst/>
            <a:cxnLst/>
            <a:rect l="l" t="t" r="r" b="b"/>
            <a:pathLst>
              <a:path w="7558541" h="3427413">
                <a:moveTo>
                  <a:pt x="0" y="0"/>
                </a:moveTo>
                <a:lnTo>
                  <a:pt x="7558541" y="0"/>
                </a:lnTo>
                <a:lnTo>
                  <a:pt x="7558541" y="3427413"/>
                </a:lnTo>
                <a:lnTo>
                  <a:pt x="0" y="3427413"/>
                </a:lnTo>
                <a:close/>
              </a:path>
            </a:pathLst>
          </a:custGeom>
        </p:spPr>
      </p:pic>
      <p:pic>
        <p:nvPicPr>
          <p:cNvPr id="8" name="Picture 7" descr="Map&#10;&#10;Description automatically generated">
            <a:extLst>
              <a:ext uri="{FF2B5EF4-FFF2-40B4-BE49-F238E27FC236}">
                <a16:creationId xmlns:a16="http://schemas.microsoft.com/office/drawing/2014/main" id="{AF1370CE-6C6E-4A35-823A-DB03F3561E4E}"/>
              </a:ext>
            </a:extLst>
          </p:cNvPr>
          <p:cNvPicPr>
            <a:picLocks noChangeAspect="1"/>
          </p:cNvPicPr>
          <p:nvPr/>
        </p:nvPicPr>
        <p:blipFill rotWithShape="1">
          <a:blip r:embed="rId5"/>
          <a:srcRect r="-2" b="2392"/>
          <a:stretch/>
        </p:blipFill>
        <p:spPr>
          <a:xfrm>
            <a:off x="-5597" y="3427414"/>
            <a:ext cx="7558541" cy="3430587"/>
          </a:xfrm>
          <a:custGeom>
            <a:avLst/>
            <a:gdLst/>
            <a:ahLst/>
            <a:cxnLst/>
            <a:rect l="l" t="t" r="r" b="b"/>
            <a:pathLst>
              <a:path w="7558541" h="3430587">
                <a:moveTo>
                  <a:pt x="0" y="0"/>
                </a:moveTo>
                <a:lnTo>
                  <a:pt x="7558541" y="0"/>
                </a:lnTo>
                <a:lnTo>
                  <a:pt x="7558541" y="3430587"/>
                </a:lnTo>
                <a:lnTo>
                  <a:pt x="0" y="3430587"/>
                </a:lnTo>
                <a:close/>
              </a:path>
            </a:pathLst>
          </a:custGeom>
        </p:spPr>
      </p:pic>
      <p:sp>
        <p:nvSpPr>
          <p:cNvPr id="4" name="Text Placeholder 3">
            <a:extLst>
              <a:ext uri="{FF2B5EF4-FFF2-40B4-BE49-F238E27FC236}">
                <a16:creationId xmlns:a16="http://schemas.microsoft.com/office/drawing/2014/main" id="{D185FFAD-5F6F-44AA-AB4A-E41296608501}"/>
              </a:ext>
            </a:extLst>
          </p:cNvPr>
          <p:cNvSpPr>
            <a:spLocks noGrp="1"/>
          </p:cNvSpPr>
          <p:nvPr>
            <p:ph type="body" sz="half" idx="2"/>
          </p:nvPr>
        </p:nvSpPr>
        <p:spPr>
          <a:xfrm>
            <a:off x="8411781" y="2249487"/>
            <a:ext cx="2948240" cy="3541714"/>
          </a:xfrm>
        </p:spPr>
        <p:txBody>
          <a:bodyPr vert="horz" lIns="91440" tIns="45720" rIns="91440" bIns="45720" rtlCol="0">
            <a:normAutofit/>
          </a:bodyPr>
          <a:lstStyle/>
          <a:p>
            <a:pPr indent="-228600">
              <a:buFont typeface="Arial" panose="020B0604020202020204" pitchFamily="34" charset="0"/>
              <a:buChar char="•"/>
            </a:pPr>
            <a:endParaRPr lang="en-US" sz="1800" dirty="0"/>
          </a:p>
        </p:txBody>
      </p:sp>
      <p:cxnSp>
        <p:nvCxnSpPr>
          <p:cNvPr id="208" name="Straight Connector 207">
            <a:extLst>
              <a:ext uri="{FF2B5EF4-FFF2-40B4-BE49-F238E27FC236}">
                <a16:creationId xmlns:a16="http://schemas.microsoft.com/office/drawing/2014/main" id="{79CECD47-BAAC-4DB7-9799-B92EA5BDB5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55895"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210" name="Straight Connector 209">
            <a:extLst>
              <a:ext uri="{FF2B5EF4-FFF2-40B4-BE49-F238E27FC236}">
                <a16:creationId xmlns:a16="http://schemas.microsoft.com/office/drawing/2014/main" id="{42B5FFEC-000D-4A6E-A8E7-0549AD40B5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7558541"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pic>
        <p:nvPicPr>
          <p:cNvPr id="10" name="Picture 9" descr="Chart, bubble chart&#10;&#10;Description automatically generated">
            <a:extLst>
              <a:ext uri="{FF2B5EF4-FFF2-40B4-BE49-F238E27FC236}">
                <a16:creationId xmlns:a16="http://schemas.microsoft.com/office/drawing/2014/main" id="{927C6627-88F2-4256-B9AA-600A2B0C44CD}"/>
              </a:ext>
            </a:extLst>
          </p:cNvPr>
          <p:cNvPicPr>
            <a:picLocks noChangeAspect="1"/>
          </p:cNvPicPr>
          <p:nvPr/>
        </p:nvPicPr>
        <p:blipFill>
          <a:blip r:embed="rId6"/>
          <a:stretch>
            <a:fillRect/>
          </a:stretch>
        </p:blipFill>
        <p:spPr>
          <a:xfrm>
            <a:off x="7552944" y="1941187"/>
            <a:ext cx="4653344" cy="4694564"/>
          </a:xfrm>
          <a:prstGeom prst="rect">
            <a:avLst/>
          </a:prstGeom>
        </p:spPr>
      </p:pic>
      <p:pic>
        <p:nvPicPr>
          <p:cNvPr id="53" name="Picture 52" descr="Table&#10;&#10;Description automatically generated with medium confidence">
            <a:extLst>
              <a:ext uri="{FF2B5EF4-FFF2-40B4-BE49-F238E27FC236}">
                <a16:creationId xmlns:a16="http://schemas.microsoft.com/office/drawing/2014/main" id="{B0B70F3C-1C5E-4631-A5BB-516DBF191ADA}"/>
              </a:ext>
            </a:extLst>
          </p:cNvPr>
          <p:cNvPicPr>
            <a:picLocks noChangeAspect="1"/>
          </p:cNvPicPr>
          <p:nvPr/>
        </p:nvPicPr>
        <p:blipFill>
          <a:blip r:embed="rId7"/>
          <a:stretch>
            <a:fillRect/>
          </a:stretch>
        </p:blipFill>
        <p:spPr>
          <a:xfrm>
            <a:off x="6562648" y="5130410"/>
            <a:ext cx="1181161" cy="1454225"/>
          </a:xfrm>
          <a:prstGeom prst="rect">
            <a:avLst/>
          </a:prstGeom>
        </p:spPr>
      </p:pic>
    </p:spTree>
    <p:extLst>
      <p:ext uri="{BB962C8B-B14F-4D97-AF65-F5344CB8AC3E}">
        <p14:creationId xmlns:p14="http://schemas.microsoft.com/office/powerpoint/2010/main" val="3427320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215"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216" name="Group 118">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0" name="Group 119">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2"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3"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4"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5"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6"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7"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8"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9"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0"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1"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2"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3"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44"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5"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6"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7"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8"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9"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0"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1"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2"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3"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4"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5"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6"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7"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8"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21" name="Group 120">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22"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6"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8"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9"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0"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1"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sp>
        <p:nvSpPr>
          <p:cNvPr id="2" name="Title 1">
            <a:extLst>
              <a:ext uri="{FF2B5EF4-FFF2-40B4-BE49-F238E27FC236}">
                <a16:creationId xmlns:a16="http://schemas.microsoft.com/office/drawing/2014/main" id="{CCA7AFBD-466E-4E69-8024-E66A08765DD5}"/>
              </a:ext>
            </a:extLst>
          </p:cNvPr>
          <p:cNvSpPr>
            <a:spLocks noGrp="1"/>
          </p:cNvSpPr>
          <p:nvPr>
            <p:ph type="title"/>
          </p:nvPr>
        </p:nvSpPr>
        <p:spPr>
          <a:xfrm>
            <a:off x="1141413" y="618518"/>
            <a:ext cx="9905998" cy="1478570"/>
          </a:xfrm>
        </p:spPr>
        <p:txBody>
          <a:bodyPr vert="horz" lIns="91440" tIns="45720" rIns="91440" bIns="45720" rtlCol="0" anchor="ctr">
            <a:normAutofit/>
          </a:bodyPr>
          <a:lstStyle/>
          <a:p>
            <a:r>
              <a:rPr lang="en-US" sz="2800" dirty="0">
                <a:effectLst>
                  <a:outerShdw blurRad="38100" dist="38100" dir="2700000" algn="tl">
                    <a:srgbClr val="000000">
                      <a:alpha val="43137"/>
                    </a:srgbClr>
                  </a:outerShdw>
                </a:effectLst>
                <a:latin typeface="Arial Black" panose="020B0A04020102020204" pitchFamily="34" charset="0"/>
              </a:rPr>
              <a:t>What are the clusters telling us?</a:t>
            </a:r>
          </a:p>
        </p:txBody>
      </p:sp>
      <p:pic>
        <p:nvPicPr>
          <p:cNvPr id="6" name="Picture Placeholder 5" descr="Chart, bar chart&#10;&#10;Description automatically generated">
            <a:extLst>
              <a:ext uri="{FF2B5EF4-FFF2-40B4-BE49-F238E27FC236}">
                <a16:creationId xmlns:a16="http://schemas.microsoft.com/office/drawing/2014/main" id="{4A9DCF8F-FC3B-48C8-A769-3D63A9053195}"/>
              </a:ext>
            </a:extLst>
          </p:cNvPr>
          <p:cNvPicPr>
            <a:picLocks noGrp="1" noChangeAspect="1"/>
          </p:cNvPicPr>
          <p:nvPr>
            <p:ph type="pic" idx="1"/>
          </p:nvPr>
        </p:nvPicPr>
        <p:blipFill rotWithShape="1">
          <a:blip r:embed="rId4"/>
          <a:srcRect t="1912" r="-2" b="-2"/>
          <a:stretch/>
        </p:blipFill>
        <p:spPr>
          <a:xfrm>
            <a:off x="1529898" y="2249487"/>
            <a:ext cx="3912259"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4" name="Text Placeholder 3">
            <a:extLst>
              <a:ext uri="{FF2B5EF4-FFF2-40B4-BE49-F238E27FC236}">
                <a16:creationId xmlns:a16="http://schemas.microsoft.com/office/drawing/2014/main" id="{9E494DB7-9634-40A6-B41E-17632B07FBB1}"/>
              </a:ext>
            </a:extLst>
          </p:cNvPr>
          <p:cNvSpPr>
            <a:spLocks noGrp="1"/>
          </p:cNvSpPr>
          <p:nvPr>
            <p:ph type="body" sz="half" idx="2"/>
          </p:nvPr>
        </p:nvSpPr>
        <p:spPr>
          <a:xfrm>
            <a:off x="6336727" y="2249487"/>
            <a:ext cx="4710683" cy="3541714"/>
          </a:xfrm>
        </p:spPr>
        <p:txBody>
          <a:bodyPr vert="horz" lIns="91440" tIns="45720" rIns="91440" bIns="45720" rtlCol="0">
            <a:normAutofit fontScale="92500"/>
          </a:bodyPr>
          <a:lstStyle/>
          <a:p>
            <a:pPr indent="-228600">
              <a:buFont typeface="Arial" panose="020B0604020202020204" pitchFamily="34" charset="0"/>
              <a:buChar char="•"/>
            </a:pPr>
            <a:r>
              <a:rPr lang="en-US" b="1" dirty="0">
                <a:effectLst>
                  <a:outerShdw blurRad="38100" dist="38100" dir="2700000" algn="tl">
                    <a:srgbClr val="000000">
                      <a:alpha val="43137"/>
                    </a:srgbClr>
                  </a:outerShdw>
                </a:effectLst>
              </a:rPr>
              <a:t>Within </a:t>
            </a:r>
            <a:r>
              <a:rPr lang="en-US" b="1" dirty="0">
                <a:solidFill>
                  <a:srgbClr val="FF0000"/>
                </a:solidFill>
                <a:effectLst>
                  <a:outerShdw blurRad="38100" dist="38100" dir="2700000" algn="tl">
                    <a:srgbClr val="000000">
                      <a:alpha val="43137"/>
                    </a:srgbClr>
                  </a:outerShdw>
                </a:effectLst>
              </a:rPr>
              <a:t>Healthcare</a:t>
            </a:r>
            <a:r>
              <a:rPr lang="en-US" b="1" dirty="0">
                <a:effectLst>
                  <a:outerShdw blurRad="38100" dist="38100" dir="2700000" algn="tl">
                    <a:srgbClr val="000000">
                      <a:alpha val="43137"/>
                    </a:srgbClr>
                  </a:outerShdw>
                </a:effectLst>
              </a:rPr>
              <a:t> is highly predictable a </a:t>
            </a:r>
            <a:r>
              <a:rPr lang="en-US" b="1" dirty="0">
                <a:solidFill>
                  <a:srgbClr val="FFFF00"/>
                </a:solidFill>
                <a:effectLst>
                  <a:outerShdw blurRad="38100" dist="38100" dir="2700000" algn="tl">
                    <a:srgbClr val="000000">
                      <a:alpha val="43137"/>
                    </a:srgbClr>
                  </a:outerShdw>
                </a:effectLst>
              </a:rPr>
              <a:t>physical</a:t>
            </a:r>
            <a:r>
              <a:rPr lang="en-US" b="1" dirty="0">
                <a:effectLst>
                  <a:outerShdw blurRad="38100" dist="38100" dir="2700000" algn="tl">
                    <a:srgbClr val="000000">
                      <a:alpha val="43137"/>
                    </a:srgbClr>
                  </a:outerShdw>
                </a:effectLst>
              </a:rPr>
              <a:t> breach for the </a:t>
            </a:r>
            <a:r>
              <a:rPr lang="en-US" b="1" dirty="0">
                <a:solidFill>
                  <a:schemeClr val="accent2">
                    <a:lumMod val="50000"/>
                  </a:schemeClr>
                </a:solidFill>
                <a:effectLst>
                  <a:outerShdw blurRad="38100" dist="38100" dir="2700000" algn="tl">
                    <a:srgbClr val="000000">
                      <a:alpha val="43137"/>
                    </a:srgbClr>
                  </a:outerShdw>
                </a:effectLst>
              </a:rPr>
              <a:t>cluster 2</a:t>
            </a:r>
            <a:r>
              <a:rPr lang="en-US" b="1" dirty="0">
                <a:effectLst>
                  <a:outerShdw blurRad="38100" dist="38100" dir="2700000" algn="tl">
                    <a:srgbClr val="000000">
                      <a:alpha val="43137"/>
                    </a:srgbClr>
                  </a:outerShdw>
                </a:effectLst>
              </a:rPr>
              <a:t>, </a:t>
            </a:r>
            <a:r>
              <a:rPr lang="en-US" b="1" dirty="0">
                <a:solidFill>
                  <a:srgbClr val="FFFF00"/>
                </a:solidFill>
                <a:effectLst>
                  <a:outerShdw blurRad="38100" dist="38100" dir="2700000" algn="tl">
                    <a:srgbClr val="000000">
                      <a:alpha val="43137"/>
                    </a:srgbClr>
                  </a:outerShdw>
                </a:effectLst>
              </a:rPr>
              <a:t>unvoluntary disclosure </a:t>
            </a:r>
            <a:r>
              <a:rPr lang="en-US" b="1" dirty="0">
                <a:effectLst>
                  <a:outerShdw blurRad="38100" dist="38100" dir="2700000" algn="tl">
                    <a:srgbClr val="000000">
                      <a:alpha val="43137"/>
                    </a:srgbClr>
                  </a:outerShdw>
                </a:effectLst>
              </a:rPr>
              <a:t>for the </a:t>
            </a:r>
            <a:r>
              <a:rPr lang="en-US" b="1" dirty="0">
                <a:solidFill>
                  <a:schemeClr val="accent2">
                    <a:lumMod val="50000"/>
                  </a:schemeClr>
                </a:solidFill>
                <a:effectLst>
                  <a:outerShdw blurRad="38100" dist="38100" dir="2700000" algn="tl">
                    <a:srgbClr val="000000">
                      <a:alpha val="43137"/>
                    </a:srgbClr>
                  </a:outerShdw>
                </a:effectLst>
              </a:rPr>
              <a:t>cluster 4</a:t>
            </a:r>
            <a:r>
              <a:rPr lang="en-US" b="1" dirty="0">
                <a:effectLst>
                  <a:outerShdw blurRad="38100" dist="38100" dir="2700000" algn="tl">
                    <a:srgbClr val="000000">
                      <a:alpha val="43137"/>
                    </a:srgbClr>
                  </a:outerShdw>
                </a:effectLst>
              </a:rPr>
              <a:t>, and </a:t>
            </a:r>
            <a:r>
              <a:rPr lang="en-US" b="1" dirty="0">
                <a:solidFill>
                  <a:srgbClr val="FFFF00"/>
                </a:solidFill>
                <a:effectLst>
                  <a:outerShdw blurRad="38100" dist="38100" dir="2700000" algn="tl">
                    <a:srgbClr val="000000">
                      <a:alpha val="43137"/>
                    </a:srgbClr>
                  </a:outerShdw>
                </a:effectLst>
              </a:rPr>
              <a:t>hacking</a:t>
            </a:r>
            <a:r>
              <a:rPr lang="en-US" b="1" dirty="0">
                <a:effectLst>
                  <a:outerShdw blurRad="38100" dist="38100" dir="2700000" algn="tl">
                    <a:srgbClr val="000000">
                      <a:alpha val="43137"/>
                    </a:srgbClr>
                  </a:outerShdw>
                </a:effectLst>
              </a:rPr>
              <a:t> for the </a:t>
            </a:r>
            <a:r>
              <a:rPr lang="en-US" b="1" dirty="0">
                <a:solidFill>
                  <a:schemeClr val="accent2">
                    <a:lumMod val="50000"/>
                  </a:schemeClr>
                </a:solidFill>
                <a:effectLst>
                  <a:outerShdw blurRad="38100" dist="38100" dir="2700000" algn="tl">
                    <a:srgbClr val="000000">
                      <a:alpha val="43137"/>
                    </a:srgbClr>
                  </a:outerShdw>
                </a:effectLst>
              </a:rPr>
              <a:t>cluster 28</a:t>
            </a:r>
            <a:r>
              <a:rPr lang="en-US" b="1" dirty="0">
                <a:effectLst>
                  <a:outerShdw blurRad="38100" dist="38100" dir="2700000" algn="tl">
                    <a:srgbClr val="000000">
                      <a:alpha val="43137"/>
                    </a:srgbClr>
                  </a:outerShdw>
                </a:effectLst>
              </a:rPr>
              <a:t>.  </a:t>
            </a:r>
          </a:p>
          <a:p>
            <a:r>
              <a:rPr lang="en-US" b="1" dirty="0">
                <a:effectLst>
                  <a:outerShdw blurRad="38100" dist="38100" dir="2700000" algn="tl">
                    <a:srgbClr val="000000">
                      <a:alpha val="43137"/>
                    </a:srgbClr>
                  </a:outerShdw>
                </a:effectLst>
              </a:rPr>
              <a:t>The first 2 indicates the need within healthcare in general to make sure the organization performs the right procedures in terms of access from internal or external user to protect from unauthorized ones. </a:t>
            </a:r>
          </a:p>
          <a:p>
            <a:pPr marL="285750" indent="-285750">
              <a:buFont typeface="Arial" panose="020B0604020202020204" pitchFamily="34" charset="0"/>
              <a:buChar char="•"/>
            </a:pPr>
            <a:r>
              <a:rPr lang="en-US" b="1" dirty="0">
                <a:solidFill>
                  <a:srgbClr val="FF0000"/>
                </a:solidFill>
                <a:effectLst>
                  <a:outerShdw blurRad="38100" dist="38100" dir="2700000" algn="tl">
                    <a:srgbClr val="000000">
                      <a:alpha val="43137"/>
                    </a:srgbClr>
                  </a:outerShdw>
                </a:effectLst>
              </a:rPr>
              <a:t>HACKING</a:t>
            </a:r>
            <a:r>
              <a:rPr lang="en-US" b="1" dirty="0">
                <a:effectLst>
                  <a:outerShdw blurRad="38100" dist="38100" dir="2700000" algn="tl">
                    <a:srgbClr val="000000">
                      <a:alpha val="43137"/>
                    </a:srgbClr>
                  </a:outerShdw>
                </a:effectLst>
              </a:rPr>
              <a:t> is a trend in different categories, is dominant and more damaging than all the other type of breaches. Hacking is most likely to happen to </a:t>
            </a:r>
            <a:r>
              <a:rPr lang="en-US" b="1" dirty="0">
                <a:solidFill>
                  <a:srgbClr val="FF0000"/>
                </a:solidFill>
                <a:effectLst>
                  <a:outerShdw blurRad="38100" dist="38100" dir="2700000" algn="tl">
                    <a:srgbClr val="000000">
                      <a:alpha val="43137"/>
                    </a:srgbClr>
                  </a:outerShdw>
                </a:effectLst>
              </a:rPr>
              <a:t>Business</a:t>
            </a:r>
            <a:r>
              <a:rPr lang="en-US" b="1" dirty="0">
                <a:effectLst>
                  <a:outerShdw blurRad="38100" dist="38100" dir="2700000" algn="tl">
                    <a:srgbClr val="000000">
                      <a:alpha val="43137"/>
                    </a:srgbClr>
                  </a:outerShdw>
                </a:effectLst>
              </a:rPr>
              <a:t> especially in the </a:t>
            </a:r>
            <a:r>
              <a:rPr lang="en-US" b="1" dirty="0">
                <a:solidFill>
                  <a:srgbClr val="FF66FF"/>
                </a:solidFill>
                <a:effectLst>
                  <a:outerShdw blurRad="38100" dist="38100" dir="2700000" algn="tl">
                    <a:srgbClr val="000000">
                      <a:alpha val="43137"/>
                    </a:srgbClr>
                  </a:outerShdw>
                </a:effectLst>
              </a:rPr>
              <a:t>cluster 7 </a:t>
            </a:r>
            <a:r>
              <a:rPr lang="en-US" b="1" dirty="0">
                <a:effectLst>
                  <a:outerShdw blurRad="38100" dist="38100" dir="2700000" algn="tl">
                    <a:srgbClr val="000000">
                      <a:alpha val="43137"/>
                    </a:srgbClr>
                  </a:outerShdw>
                </a:effectLst>
              </a:rPr>
              <a:t>and the </a:t>
            </a:r>
            <a:r>
              <a:rPr lang="en-US" b="1" dirty="0">
                <a:solidFill>
                  <a:srgbClr val="FF66FF"/>
                </a:solidFill>
                <a:effectLst>
                  <a:outerShdw blurRad="38100" dist="38100" dir="2700000" algn="tl">
                    <a:srgbClr val="000000">
                      <a:alpha val="43137"/>
                    </a:srgbClr>
                  </a:outerShdw>
                </a:effectLst>
              </a:rPr>
              <a:t>cluster 27</a:t>
            </a:r>
          </a:p>
        </p:txBody>
      </p:sp>
      <p:pic>
        <p:nvPicPr>
          <p:cNvPr id="8" name="Picture 7" descr="A picture containing pie chart&#10;&#10;Description automatically generated">
            <a:extLst>
              <a:ext uri="{FF2B5EF4-FFF2-40B4-BE49-F238E27FC236}">
                <a16:creationId xmlns:a16="http://schemas.microsoft.com/office/drawing/2014/main" id="{F65DD268-9BBB-47D6-9BB1-00FB5B24EB18}"/>
              </a:ext>
            </a:extLst>
          </p:cNvPr>
          <p:cNvPicPr>
            <a:picLocks noChangeAspect="1"/>
          </p:cNvPicPr>
          <p:nvPr/>
        </p:nvPicPr>
        <p:blipFill>
          <a:blip r:embed="rId5"/>
          <a:stretch>
            <a:fillRect/>
          </a:stretch>
        </p:blipFill>
        <p:spPr>
          <a:xfrm>
            <a:off x="1762698" y="2366963"/>
            <a:ext cx="787440" cy="1295467"/>
          </a:xfrm>
          <a:prstGeom prst="rect">
            <a:avLst/>
          </a:prstGeom>
        </p:spPr>
      </p:pic>
    </p:spTree>
    <p:extLst>
      <p:ext uri="{BB962C8B-B14F-4D97-AF65-F5344CB8AC3E}">
        <p14:creationId xmlns:p14="http://schemas.microsoft.com/office/powerpoint/2010/main" val="2511182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76313E-64C6-43DB-BAD8-DFFB73820FC0}"/>
              </a:ext>
            </a:extLst>
          </p:cNvPr>
          <p:cNvSpPr>
            <a:spLocks noGrp="1"/>
          </p:cNvSpPr>
          <p:nvPr>
            <p:ph type="title"/>
          </p:nvPr>
        </p:nvSpPr>
        <p:spPr>
          <a:xfrm>
            <a:off x="1154378" y="246858"/>
            <a:ext cx="3856037" cy="1639884"/>
          </a:xfrm>
        </p:spPr>
        <p:txBody>
          <a:bodyPr/>
          <a:lstStyle/>
          <a:p>
            <a:r>
              <a:rPr lang="en-GB" dirty="0">
                <a:effectLst>
                  <a:outerShdw blurRad="38100" dist="38100" dir="2700000" algn="tl">
                    <a:srgbClr val="000000">
                      <a:alpha val="43137"/>
                    </a:srgbClr>
                  </a:outerShdw>
                </a:effectLst>
                <a:latin typeface="Arial Black" panose="020B0A04020102020204" pitchFamily="34" charset="0"/>
              </a:rPr>
              <a:t>The cluster 27 </a:t>
            </a:r>
            <a:endParaRPr lang="en-NL" dirty="0">
              <a:effectLst>
                <a:outerShdw blurRad="38100" dist="38100" dir="2700000" algn="tl">
                  <a:srgbClr val="000000">
                    <a:alpha val="43137"/>
                  </a:srgbClr>
                </a:outerShdw>
              </a:effectLst>
              <a:latin typeface="Arial Black" panose="020B0A04020102020204" pitchFamily="34" charset="0"/>
            </a:endParaRPr>
          </a:p>
        </p:txBody>
      </p:sp>
      <p:pic>
        <p:nvPicPr>
          <p:cNvPr id="9" name="Content Placeholder 8" descr="Chart, pie chart&#10;&#10;Description automatically generated">
            <a:extLst>
              <a:ext uri="{FF2B5EF4-FFF2-40B4-BE49-F238E27FC236}">
                <a16:creationId xmlns:a16="http://schemas.microsoft.com/office/drawing/2014/main" id="{54A7D4D4-5A4A-4D52-AA90-F6EA5FF0AC56}"/>
              </a:ext>
            </a:extLst>
          </p:cNvPr>
          <p:cNvPicPr>
            <a:picLocks noGrp="1" noChangeAspect="1"/>
          </p:cNvPicPr>
          <p:nvPr>
            <p:ph idx="1"/>
          </p:nvPr>
        </p:nvPicPr>
        <p:blipFill>
          <a:blip r:embed="rId2"/>
          <a:stretch>
            <a:fillRect/>
          </a:stretch>
        </p:blipFill>
        <p:spPr>
          <a:xfrm>
            <a:off x="5442289" y="1625386"/>
            <a:ext cx="5359675" cy="4165814"/>
          </a:xfrm>
        </p:spPr>
      </p:pic>
      <p:sp>
        <p:nvSpPr>
          <p:cNvPr id="7" name="Text Placeholder 6">
            <a:extLst>
              <a:ext uri="{FF2B5EF4-FFF2-40B4-BE49-F238E27FC236}">
                <a16:creationId xmlns:a16="http://schemas.microsoft.com/office/drawing/2014/main" id="{BC7CFB00-1E82-47EE-97E3-FC0087B03243}"/>
              </a:ext>
            </a:extLst>
          </p:cNvPr>
          <p:cNvSpPr>
            <a:spLocks noGrp="1"/>
          </p:cNvSpPr>
          <p:nvPr>
            <p:ph type="body" sz="half" idx="2"/>
          </p:nvPr>
        </p:nvSpPr>
        <p:spPr/>
        <p:txBody>
          <a:bodyPr>
            <a:normAutofit lnSpcReduction="10000"/>
          </a:bodyPr>
          <a:lstStyle/>
          <a:p>
            <a:pPr marL="285750" indent="-285750">
              <a:buFont typeface="Arial" panose="020B0604020202020204" pitchFamily="34" charset="0"/>
              <a:buChar char="•"/>
            </a:pPr>
            <a:r>
              <a:rPr lang="en-GB" dirty="0">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rPr>
              <a:t>Yahoo</a:t>
            </a:r>
          </a:p>
          <a:p>
            <a:pPr marL="285750" indent="-285750">
              <a:buFont typeface="Arial" panose="020B0604020202020204" pitchFamily="34" charset="0"/>
              <a:buChar char="•"/>
            </a:pPr>
            <a:r>
              <a:rPr lang="en-GB" dirty="0" err="1">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rPr>
              <a:t>Ebay</a:t>
            </a:r>
            <a:endParaRPr lang="en-GB" dirty="0">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endParaRPr>
          </a:p>
          <a:p>
            <a:pPr marL="285750" indent="-285750">
              <a:buFont typeface="Arial" panose="020B0604020202020204" pitchFamily="34" charset="0"/>
              <a:buChar char="•"/>
            </a:pPr>
            <a:r>
              <a:rPr lang="en-GB" dirty="0">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rPr>
              <a:t>LinkedIn</a:t>
            </a:r>
          </a:p>
          <a:p>
            <a:pPr marL="285750" indent="-285750">
              <a:buFont typeface="Arial" panose="020B0604020202020204" pitchFamily="34" charset="0"/>
              <a:buChar char="•"/>
            </a:pPr>
            <a:r>
              <a:rPr lang="en-GB" dirty="0">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rPr>
              <a:t>Uber</a:t>
            </a:r>
          </a:p>
          <a:p>
            <a:pPr marL="285750" indent="-285750">
              <a:buFont typeface="Arial" panose="020B0604020202020204" pitchFamily="34" charset="0"/>
              <a:buChar char="•"/>
            </a:pPr>
            <a:r>
              <a:rPr lang="en-GB" dirty="0" err="1">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rPr>
              <a:t>MySpace</a:t>
            </a:r>
            <a:endParaRPr lang="en-GB" dirty="0">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endParaRPr>
          </a:p>
          <a:p>
            <a:pPr marL="285750" indent="-285750">
              <a:buFont typeface="Arial" panose="020B0604020202020204" pitchFamily="34" charset="0"/>
              <a:buChar char="•"/>
            </a:pPr>
            <a:r>
              <a:rPr lang="en-GB" dirty="0">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rPr>
              <a:t>Tumblr</a:t>
            </a:r>
          </a:p>
          <a:p>
            <a:pPr marL="285750" indent="-285750">
              <a:buFont typeface="Arial" panose="020B0604020202020204" pitchFamily="34" charset="0"/>
              <a:buChar char="•"/>
            </a:pPr>
            <a:r>
              <a:rPr lang="en-GB" dirty="0" err="1">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rPr>
              <a:t>Wordpress</a:t>
            </a:r>
            <a:endParaRPr lang="en-GB" dirty="0">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endParaRPr>
          </a:p>
          <a:p>
            <a:pPr marL="285750" indent="-285750">
              <a:buFont typeface="Arial" panose="020B0604020202020204" pitchFamily="34" charset="0"/>
              <a:buChar char="•"/>
            </a:pPr>
            <a:r>
              <a:rPr lang="en-GB" dirty="0">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rPr>
              <a:t>Tinder</a:t>
            </a:r>
          </a:p>
          <a:p>
            <a:pPr marL="285750" indent="-285750">
              <a:buFont typeface="Arial" panose="020B0604020202020204" pitchFamily="34" charset="0"/>
              <a:buChar char="•"/>
            </a:pPr>
            <a:r>
              <a:rPr lang="en-GB" dirty="0">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rPr>
              <a:t>Twitter</a:t>
            </a:r>
            <a:endParaRPr lang="en-NL" dirty="0">
              <a:effectLst>
                <a:outerShdw blurRad="38100" dist="38100" dir="2700000" algn="tl">
                  <a:srgbClr val="000000">
                    <a:alpha val="43137"/>
                  </a:srgbClr>
                </a:outerShdw>
              </a:effectLst>
              <a:latin typeface="Arial Nova Light" panose="020B0604020202020204" pitchFamily="34" charset="0"/>
              <a:cs typeface="Aldhabi" panose="020B0604020202020204" pitchFamily="2" charset="-78"/>
            </a:endParaRPr>
          </a:p>
        </p:txBody>
      </p:sp>
    </p:spTree>
    <p:extLst>
      <p:ext uri="{BB962C8B-B14F-4D97-AF65-F5344CB8AC3E}">
        <p14:creationId xmlns:p14="http://schemas.microsoft.com/office/powerpoint/2010/main" val="35357494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6B019-E5CD-4DC3-96E6-0CE2F769EE28}"/>
              </a:ext>
            </a:extLst>
          </p:cNvPr>
          <p:cNvSpPr>
            <a:spLocks noGrp="1"/>
          </p:cNvSpPr>
          <p:nvPr>
            <p:ph type="title"/>
          </p:nvPr>
        </p:nvSpPr>
        <p:spPr>
          <a:xfrm>
            <a:off x="1141410" y="186267"/>
            <a:ext cx="5934508" cy="1639886"/>
          </a:xfrm>
        </p:spPr>
        <p:txBody>
          <a:bodyPr/>
          <a:lstStyle/>
          <a:p>
            <a:r>
              <a:rPr lang="en-GB" dirty="0">
                <a:effectLst>
                  <a:outerShdw blurRad="38100" dist="38100" dir="2700000" algn="tl">
                    <a:srgbClr val="000000">
                      <a:alpha val="43137"/>
                    </a:srgbClr>
                  </a:outerShdw>
                </a:effectLst>
              </a:rPr>
              <a:t>How can we improve our analysis?</a:t>
            </a:r>
            <a:endParaRPr lang="en-NL" dirty="0">
              <a:effectLst>
                <a:outerShdw blurRad="38100" dist="38100" dir="2700000" algn="tl">
                  <a:srgbClr val="000000">
                    <a:alpha val="43137"/>
                  </a:srgbClr>
                </a:outerShdw>
              </a:effectLst>
            </a:endParaRPr>
          </a:p>
        </p:txBody>
      </p:sp>
      <p:pic>
        <p:nvPicPr>
          <p:cNvPr id="8" name="Picture Placeholder 7">
            <a:extLst>
              <a:ext uri="{FF2B5EF4-FFF2-40B4-BE49-F238E27FC236}">
                <a16:creationId xmlns:a16="http://schemas.microsoft.com/office/drawing/2014/main" id="{6B03BAAA-66C0-4B86-9EE0-291A31C47E26}"/>
              </a:ext>
            </a:extLst>
          </p:cNvPr>
          <p:cNvPicPr>
            <a:picLocks noGrp="1" noChangeAspect="1"/>
          </p:cNvPicPr>
          <p:nvPr>
            <p:ph type="pic" idx="1"/>
          </p:nvPr>
        </p:nvPicPr>
        <p:blipFill rotWithShape="1">
          <a:blip r:embed="rId2"/>
          <a:srcRect l="16054" t="5708" r="46393" b="-144"/>
          <a:stretch/>
        </p:blipFill>
        <p:spPr>
          <a:xfrm>
            <a:off x="7383897" y="721360"/>
            <a:ext cx="3666690" cy="5181599"/>
          </a:xfrm>
        </p:spPr>
      </p:pic>
      <p:sp>
        <p:nvSpPr>
          <p:cNvPr id="4" name="Text Placeholder 3">
            <a:extLst>
              <a:ext uri="{FF2B5EF4-FFF2-40B4-BE49-F238E27FC236}">
                <a16:creationId xmlns:a16="http://schemas.microsoft.com/office/drawing/2014/main" id="{EE00FFDA-25BC-4F46-A60C-4CBFE86A0898}"/>
              </a:ext>
            </a:extLst>
          </p:cNvPr>
          <p:cNvSpPr>
            <a:spLocks noGrp="1"/>
          </p:cNvSpPr>
          <p:nvPr>
            <p:ph type="body" sz="half" idx="2"/>
          </p:nvPr>
        </p:nvSpPr>
        <p:spPr>
          <a:xfrm>
            <a:off x="1141410" y="1490134"/>
            <a:ext cx="5934511" cy="3541714"/>
          </a:xfrm>
        </p:spPr>
        <p:txBody>
          <a:bodyPr/>
          <a:lstStyle/>
          <a:p>
            <a:endParaRPr lang="en-GB" dirty="0"/>
          </a:p>
          <a:p>
            <a:r>
              <a:rPr lang="en-GB" dirty="0">
                <a:effectLst>
                  <a:outerShdw blurRad="38100" dist="38100" dir="2700000" algn="tl">
                    <a:srgbClr val="000000">
                      <a:alpha val="43137"/>
                    </a:srgbClr>
                  </a:outerShdw>
                </a:effectLst>
              </a:rPr>
              <a:t>- Increase accuracy adding </a:t>
            </a:r>
            <a:r>
              <a:rPr lang="en-GB" dirty="0">
                <a:solidFill>
                  <a:srgbClr val="FF0000"/>
                </a:solidFill>
                <a:effectLst>
                  <a:outerShdw blurRad="38100" dist="38100" dir="2700000" algn="tl">
                    <a:srgbClr val="000000">
                      <a:alpha val="43137"/>
                    </a:srgbClr>
                  </a:outerShdw>
                </a:effectLst>
              </a:rPr>
              <a:t>more data </a:t>
            </a:r>
            <a:r>
              <a:rPr lang="en-GB" dirty="0">
                <a:effectLst>
                  <a:outerShdw blurRad="38100" dist="38100" dir="2700000" algn="tl">
                    <a:srgbClr val="000000">
                      <a:alpha val="43137"/>
                    </a:srgbClr>
                  </a:outerShdw>
                </a:effectLst>
              </a:rPr>
              <a:t>regarding each company to better profile the segmentation of the exposure risk (what type of security system do they use? How much does each company invest on security each year? Number of employees working in Security?)</a:t>
            </a:r>
          </a:p>
          <a:p>
            <a:r>
              <a:rPr lang="en-GB" dirty="0">
                <a:effectLst>
                  <a:outerShdw blurRad="38100" dist="38100" dir="2700000" algn="tl">
                    <a:srgbClr val="000000">
                      <a:alpha val="43137"/>
                    </a:srgbClr>
                  </a:outerShdw>
                </a:effectLst>
              </a:rPr>
              <a:t>- Create a </a:t>
            </a:r>
            <a:r>
              <a:rPr lang="en-GB" dirty="0">
                <a:solidFill>
                  <a:srgbClr val="FF0000"/>
                </a:solidFill>
                <a:effectLst>
                  <a:outerShdw blurRad="38100" dist="38100" dir="2700000" algn="tl">
                    <a:srgbClr val="000000">
                      <a:alpha val="43137"/>
                    </a:srgbClr>
                  </a:outerShdw>
                </a:effectLst>
              </a:rPr>
              <a:t>scoring criteria based on clustering </a:t>
            </a:r>
            <a:r>
              <a:rPr lang="en-GB" dirty="0">
                <a:effectLst>
                  <a:outerShdw blurRad="38100" dist="38100" dir="2700000" algn="tl">
                    <a:srgbClr val="000000">
                      <a:alpha val="43137"/>
                    </a:srgbClr>
                  </a:outerShdw>
                </a:effectLst>
              </a:rPr>
              <a:t>to evaluate the strategy to adopt</a:t>
            </a:r>
          </a:p>
          <a:p>
            <a:r>
              <a:rPr lang="en-GB" dirty="0">
                <a:effectLst>
                  <a:outerShdw blurRad="38100" dist="38100" dir="2700000" algn="tl">
                    <a:srgbClr val="000000">
                      <a:alpha val="43137"/>
                    </a:srgbClr>
                  </a:outerShdw>
                </a:effectLst>
              </a:rPr>
              <a:t>- </a:t>
            </a:r>
            <a:r>
              <a:rPr lang="en-GB" dirty="0">
                <a:solidFill>
                  <a:srgbClr val="FF0000"/>
                </a:solidFill>
                <a:effectLst>
                  <a:outerShdw blurRad="38100" dist="38100" dir="2700000" algn="tl">
                    <a:srgbClr val="000000">
                      <a:alpha val="43137"/>
                    </a:srgbClr>
                  </a:outerShdw>
                </a:effectLst>
              </a:rPr>
              <a:t>Reduce biases for locations </a:t>
            </a:r>
            <a:r>
              <a:rPr lang="en-GB" dirty="0">
                <a:effectLst>
                  <a:outerShdw blurRad="38100" dist="38100" dir="2700000" algn="tl">
                    <a:srgbClr val="000000">
                      <a:alpha val="43137"/>
                    </a:srgbClr>
                  </a:outerShdw>
                </a:effectLst>
              </a:rPr>
              <a:t>getting a better overview on the line of reporting (understand why the most data is located in the United States)</a:t>
            </a:r>
          </a:p>
        </p:txBody>
      </p:sp>
    </p:spTree>
    <p:extLst>
      <p:ext uri="{BB962C8B-B14F-4D97-AF65-F5344CB8AC3E}">
        <p14:creationId xmlns:p14="http://schemas.microsoft.com/office/powerpoint/2010/main" val="30936313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
  <TotalTime>546</TotalTime>
  <Words>483</Words>
  <Application>Microsoft Office PowerPoint</Application>
  <PresentationFormat>Widescreen</PresentationFormat>
  <Paragraphs>45</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Agency FB</vt:lpstr>
      <vt:lpstr>Arial</vt:lpstr>
      <vt:lpstr>Arial Black</vt:lpstr>
      <vt:lpstr>Arial Nova Light</vt:lpstr>
      <vt:lpstr>Tw Cen MT</vt:lpstr>
      <vt:lpstr>Circuit</vt:lpstr>
      <vt:lpstr>DatA breach  - risk assessment</vt:lpstr>
      <vt:lpstr>2017 - The big announcement and the giant problem.</vt:lpstr>
      <vt:lpstr>Informative choices and road signs: the driver and the investor </vt:lpstr>
      <vt:lpstr>PRIVACY RIGHTS CLEARING HOUSE DATASET (2005-2019)</vt:lpstr>
      <vt:lpstr>Our Focus is ON Healthcare and Businesses </vt:lpstr>
      <vt:lpstr>Our Clustering model </vt:lpstr>
      <vt:lpstr>What are the clusters telling us?</vt:lpstr>
      <vt:lpstr>The cluster 27 </vt:lpstr>
      <vt:lpstr>How can we improve our analysis?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breach  - risk assessment</dc:title>
  <dc:creator>Francesca Mele</dc:creator>
  <cp:lastModifiedBy>Francesca Mele</cp:lastModifiedBy>
  <cp:revision>16</cp:revision>
  <dcterms:created xsi:type="dcterms:W3CDTF">2021-03-11T16:06:57Z</dcterms:created>
  <dcterms:modified xsi:type="dcterms:W3CDTF">2021-03-12T01:13:18Z</dcterms:modified>
</cp:coreProperties>
</file>

<file path=docProps/thumbnail.jpeg>
</file>